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8" r:id="rId2"/>
    <p:sldId id="305" r:id="rId3"/>
    <p:sldId id="306" r:id="rId4"/>
    <p:sldId id="285" r:id="rId5"/>
    <p:sldId id="302" r:id="rId6"/>
    <p:sldId id="303" r:id="rId7"/>
    <p:sldId id="304" r:id="rId8"/>
    <p:sldId id="300" r:id="rId9"/>
    <p:sldId id="30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E866E"/>
    <a:srgbClr val="FF5050"/>
    <a:srgbClr val="FF6600"/>
    <a:srgbClr val="FF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2013%20&#1076;&#1080;&#1072;&#1075;&#1088;&#1072;&#1084;&#1084;&#1072;%20&#1087;&#1086;%20&#1075;&#1077;&#1085;&#1077;&#1088;&#1072;&#1094;&#1080;&#108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numRef>
              <c:f>Лист1!$C$3:$Q$3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Лист1!$C$4:$Q$4</c:f>
              <c:numCache>
                <c:formatCode>General</c:formatCode>
                <c:ptCount val="15"/>
                <c:pt idx="0">
                  <c:v>600</c:v>
                </c:pt>
                <c:pt idx="1">
                  <c:v>650</c:v>
                </c:pt>
                <c:pt idx="2">
                  <c:v>750</c:v>
                </c:pt>
                <c:pt idx="3">
                  <c:v>800</c:v>
                </c:pt>
                <c:pt idx="4">
                  <c:v>1200</c:v>
                </c:pt>
                <c:pt idx="5">
                  <c:v>1450</c:v>
                </c:pt>
                <c:pt idx="6">
                  <c:v>1450</c:v>
                </c:pt>
                <c:pt idx="7">
                  <c:v>1450</c:v>
                </c:pt>
                <c:pt idx="8">
                  <c:v>1450</c:v>
                </c:pt>
                <c:pt idx="9">
                  <c:v>1450</c:v>
                </c:pt>
                <c:pt idx="10">
                  <c:v>1450</c:v>
                </c:pt>
                <c:pt idx="11">
                  <c:v>1450</c:v>
                </c:pt>
                <c:pt idx="12">
                  <c:v>1450</c:v>
                </c:pt>
                <c:pt idx="13">
                  <c:v>1450</c:v>
                </c:pt>
                <c:pt idx="14">
                  <c:v>1450</c:v>
                </c:pt>
              </c:numCache>
            </c:numRef>
          </c:val>
        </c:ser>
        <c:ser>
          <c:idx val="1"/>
          <c:order val="1"/>
          <c:spPr>
            <a:solidFill>
              <a:srgbClr val="FF6600"/>
            </a:solidFill>
          </c:spPr>
          <c:invertIfNegative val="0"/>
          <c:val>
            <c:numRef>
              <c:f>Лист1!$C$5:$Q$5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200</c:v>
                </c:pt>
                <c:pt idx="7">
                  <c:v>400</c:v>
                </c:pt>
                <c:pt idx="8">
                  <c:v>650</c:v>
                </c:pt>
                <c:pt idx="9">
                  <c:v>650</c:v>
                </c:pt>
                <c:pt idx="10">
                  <c:v>650</c:v>
                </c:pt>
                <c:pt idx="11">
                  <c:v>650</c:v>
                </c:pt>
                <c:pt idx="12">
                  <c:v>650</c:v>
                </c:pt>
                <c:pt idx="13">
                  <c:v>650</c:v>
                </c:pt>
                <c:pt idx="14">
                  <c:v>650</c:v>
                </c:pt>
              </c:numCache>
            </c:numRef>
          </c:val>
        </c:ser>
        <c:ser>
          <c:idx val="2"/>
          <c:order val="2"/>
          <c:spPr>
            <a:solidFill>
              <a:srgbClr val="C00000"/>
            </a:solidFill>
          </c:spPr>
          <c:invertIfNegative val="0"/>
          <c:val>
            <c:numRef>
              <c:f>Лист1!$C$6:$Q$6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550</c:v>
                </c:pt>
                <c:pt idx="10">
                  <c:v>750</c:v>
                </c:pt>
                <c:pt idx="11">
                  <c:v>750</c:v>
                </c:pt>
                <c:pt idx="12">
                  <c:v>750</c:v>
                </c:pt>
                <c:pt idx="13">
                  <c:v>800</c:v>
                </c:pt>
                <c:pt idx="14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50610176"/>
        <c:axId val="50611712"/>
      </c:barChart>
      <c:catAx>
        <c:axId val="506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002060"/>
                </a:solidFill>
                <a:latin typeface="Franklin Gothic Medium Cond" pitchFamily="34" charset="0"/>
              </a:defRPr>
            </a:pPr>
            <a:endParaRPr lang="ru-RU"/>
          </a:p>
        </c:txPr>
        <c:crossAx val="50611712"/>
        <c:crosses val="autoZero"/>
        <c:auto val="1"/>
        <c:lblAlgn val="ctr"/>
        <c:lblOffset val="100"/>
        <c:noMultiLvlLbl val="0"/>
      </c:catAx>
      <c:valAx>
        <c:axId val="5061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0">
                <a:solidFill>
                  <a:srgbClr val="002060"/>
                </a:solidFill>
                <a:latin typeface="Franklin Gothic Medium Cond" pitchFamily="34" charset="0"/>
              </a:defRPr>
            </a:pPr>
            <a:endParaRPr lang="ru-RU"/>
          </a:p>
        </c:txPr>
        <c:crossAx val="50610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245188101487312E-2"/>
          <c:y val="2.0995188101487313E-2"/>
          <c:w val="0.9057548118985127"/>
          <c:h val="0.795347039953339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Ветряные ЭС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Лист1!$C$15:$J$15</c:f>
              <c:numCache>
                <c:formatCode>#,##0</c:formatCode>
                <c:ptCount val="8"/>
                <c:pt idx="0">
                  <c:v>0</c:v>
                </c:pt>
                <c:pt idx="1">
                  <c:v>150</c:v>
                </c:pt>
                <c:pt idx="2">
                  <c:v>350</c:v>
                </c:pt>
                <c:pt idx="3">
                  <c:v>950</c:v>
                </c:pt>
                <c:pt idx="4">
                  <c:v>1650</c:v>
                </c:pt>
                <c:pt idx="5">
                  <c:v>2650</c:v>
                </c:pt>
                <c:pt idx="6">
                  <c:v>4150</c:v>
                </c:pt>
                <c:pt idx="7">
                  <c:v>6150</c:v>
                </c:pt>
              </c:numCache>
            </c:numRef>
          </c:val>
        </c:ser>
        <c:ser>
          <c:idx val="1"/>
          <c:order val="1"/>
          <c:tx>
            <c:strRef>
              <c:f>Лист1!$B$16</c:f>
              <c:strCache>
                <c:ptCount val="1"/>
                <c:pt idx="0">
                  <c:v>Малые ГЭС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Лист1!$C$16:$J$16</c:f>
              <c:numCache>
                <c:formatCode>#,##0</c:formatCode>
                <c:ptCount val="8"/>
                <c:pt idx="0">
                  <c:v>0</c:v>
                </c:pt>
                <c:pt idx="1">
                  <c:v>65</c:v>
                </c:pt>
                <c:pt idx="2">
                  <c:v>305</c:v>
                </c:pt>
                <c:pt idx="3">
                  <c:v>588</c:v>
                </c:pt>
                <c:pt idx="4">
                  <c:v>851</c:v>
                </c:pt>
                <c:pt idx="5">
                  <c:v>1145</c:v>
                </c:pt>
                <c:pt idx="6">
                  <c:v>1543</c:v>
                </c:pt>
                <c:pt idx="7">
                  <c:v>1971</c:v>
                </c:pt>
              </c:numCache>
            </c:numRef>
          </c:val>
        </c:ser>
        <c:ser>
          <c:idx val="2"/>
          <c:order val="2"/>
          <c:tx>
            <c:strRef>
              <c:f>Лист1!$B$17</c:f>
              <c:strCache>
                <c:ptCount val="1"/>
                <c:pt idx="0">
                  <c:v>ЭС на биомассе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Лист1!$C$17:$J$17</c:f>
              <c:numCache>
                <c:formatCode>#,##0</c:formatCode>
                <c:ptCount val="8"/>
                <c:pt idx="0">
                  <c:v>0</c:v>
                </c:pt>
                <c:pt idx="1">
                  <c:v>20</c:v>
                </c:pt>
                <c:pt idx="2">
                  <c:v>70</c:v>
                </c:pt>
                <c:pt idx="3">
                  <c:v>120</c:v>
                </c:pt>
                <c:pt idx="4">
                  <c:v>200</c:v>
                </c:pt>
                <c:pt idx="5">
                  <c:v>300</c:v>
                </c:pt>
                <c:pt idx="6">
                  <c:v>420</c:v>
                </c:pt>
                <c:pt idx="7">
                  <c:v>580</c:v>
                </c:pt>
              </c:numCache>
            </c:numRef>
          </c:val>
        </c:ser>
        <c:ser>
          <c:idx val="3"/>
          <c:order val="3"/>
          <c:tx>
            <c:strRef>
              <c:f>Лист1!$B$18</c:f>
              <c:strCache>
                <c:ptCount val="1"/>
                <c:pt idx="0">
                  <c:v>ЭС на биогазе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Лист1!$C$18:$J$18</c:f>
              <c:numCache>
                <c:formatCode>#,##0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90</c:v>
                </c:pt>
                <c:pt idx="5">
                  <c:v>150</c:v>
                </c:pt>
                <c:pt idx="6">
                  <c:v>230</c:v>
                </c:pt>
                <c:pt idx="7">
                  <c:v>330</c:v>
                </c:pt>
              </c:numCache>
            </c:numRef>
          </c:val>
        </c:ser>
        <c:ser>
          <c:idx val="4"/>
          <c:order val="4"/>
          <c:tx>
            <c:strRef>
              <c:f>Лист1!$B$19</c:f>
              <c:strCache>
                <c:ptCount val="1"/>
                <c:pt idx="0">
                  <c:v>Солнечные ЭС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Лист1!$C$19:$J$19</c:f>
              <c:numCache>
                <c:formatCode>#,##0</c:formatCode>
                <c:ptCount val="8"/>
                <c:pt idx="0">
                  <c:v>0</c:v>
                </c:pt>
                <c:pt idx="1">
                  <c:v>100</c:v>
                </c:pt>
                <c:pt idx="2">
                  <c:v>270</c:v>
                </c:pt>
                <c:pt idx="3">
                  <c:v>490</c:v>
                </c:pt>
                <c:pt idx="4">
                  <c:v>740</c:v>
                </c:pt>
                <c:pt idx="5">
                  <c:v>1030</c:v>
                </c:pt>
                <c:pt idx="6">
                  <c:v>1490</c:v>
                </c:pt>
                <c:pt idx="7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529984"/>
        <c:axId val="51556352"/>
      </c:barChart>
      <c:catAx>
        <c:axId val="5152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002060"/>
                </a:solidFill>
                <a:latin typeface="Franklin Gothic Book" pitchFamily="34" charset="0"/>
              </a:defRPr>
            </a:pPr>
            <a:endParaRPr lang="ru-RU"/>
          </a:p>
        </c:txPr>
        <c:crossAx val="51556352"/>
        <c:crosses val="autoZero"/>
        <c:auto val="1"/>
        <c:lblAlgn val="ctr"/>
        <c:lblOffset val="100"/>
        <c:noMultiLvlLbl val="0"/>
      </c:catAx>
      <c:valAx>
        <c:axId val="515563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2060"/>
                </a:solidFill>
                <a:latin typeface="Franklin Gothic Book" pitchFamily="34" charset="0"/>
              </a:defRPr>
            </a:pPr>
            <a:endParaRPr lang="ru-RU"/>
          </a:p>
        </c:txPr>
        <c:crossAx val="5152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2654199475065613E-2"/>
          <c:y val="0.89718832020997374"/>
          <c:w val="0.9762346894138233"/>
          <c:h val="9.9141513560804875E-2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18AC196-64DE-47C9-BDEE-23FCF18D82D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877E02D-3E5C-4716-99A4-BED68AA2B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9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909A96CB-8A1D-4245-B600-2D1D6CFE6EF8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24CAF2D4-F836-4A91-9F2B-B4F217423E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3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A7E5-B402-4AF3-AE7A-83FA862F05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3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C37-E773-46B2-841C-005C531F14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C53-0426-48C5-9B10-66C90B46B3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8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F717-6962-4C54-AA2B-FDE9E199B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1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A6FD-AAF3-47B3-AF07-0FC585771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B34F-78AB-4060-9F63-D9E4890D05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6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3895-2F87-4728-8035-C479F6772B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5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4789-C695-40F3-B1B2-7399AC1E36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4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C004-879A-4E01-8BA3-60F321B81D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7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1F8B-C184-44BF-BCAA-F58246BEDA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54E8-F1F6-46A4-B664-DFE6F89404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0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AA337A-12F1-43DF-908B-F947EC2BC2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PRE-podlog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81500" y="3013501"/>
            <a:ext cx="4305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Имеет ли управление энергопотреблением на стороне потребителя смысл в России</a:t>
            </a:r>
            <a:endParaRPr lang="ru-RU" sz="20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1500" y="4508798"/>
            <a:ext cx="430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Докладчик</a:t>
            </a:r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: Говоров Д.С.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>
            <a:off x="2273300" y="4933950"/>
            <a:ext cx="38481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9002" y="5920135"/>
            <a:ext cx="430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30 января 2013 года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5373217"/>
            <a:ext cx="3013843" cy="1115406"/>
            <a:chOff x="467544" y="4257811"/>
            <a:chExt cx="3013843" cy="1115406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257811"/>
              <a:ext cx="1080120" cy="1115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475656" y="4524187"/>
              <a:ext cx="2005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7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7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700" dirty="0"/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200" b="1" dirty="0">
                  <a:solidFill>
                    <a:schemeClr val="bg1"/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200" b="1" dirty="0">
                  <a:solidFill>
                    <a:schemeClr val="bg1"/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200" b="1" dirty="0">
                <a:solidFill>
                  <a:schemeClr val="bg1"/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727280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Снижение цены за счет активности потребителей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6007855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Потребители своими действиями способны влиять на цену рынка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1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71600" y="2678143"/>
            <a:ext cx="2613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Маржинальная цена (</a:t>
            </a:r>
            <a:r>
              <a:rPr lang="ru-RU" sz="9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Црсв</a:t>
            </a:r>
            <a:r>
              <a:rPr lang="ru-RU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) – равновесная цена</a:t>
            </a:r>
            <a:endParaRPr lang="ru-RU" sz="900" dirty="0">
              <a:solidFill>
                <a:schemeClr val="tx1">
                  <a:lumMod val="85000"/>
                  <a:lumOff val="15000"/>
                </a:schemeClr>
              </a:solidFill>
              <a:latin typeface="Franklin Gothic Book" pitchFamily="34" charset="0"/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545179" y="1574840"/>
            <a:ext cx="6496055" cy="3771414"/>
            <a:chOff x="956265" y="1086753"/>
            <a:chExt cx="6496055" cy="3771414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993995" y="2440776"/>
              <a:ext cx="4165227" cy="829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93846" y="1196752"/>
              <a:ext cx="0" cy="3661415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993995" y="4858167"/>
              <a:ext cx="6458325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56265" y="1147822"/>
              <a:ext cx="945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err="1" smtClean="0">
                  <a:solidFill>
                    <a:srgbClr val="002060"/>
                  </a:solidFill>
                  <a:latin typeface="Franklin Gothic Book" pitchFamily="34" charset="0"/>
                </a:rPr>
                <a:t>Ц</a:t>
              </a:r>
              <a:r>
                <a:rPr lang="ru-RU" sz="1050" dirty="0" err="1" smtClean="0">
                  <a:solidFill>
                    <a:srgbClr val="002060"/>
                  </a:solidFill>
                  <a:latin typeface="Franklin Gothic Book" pitchFamily="34" charset="0"/>
                </a:rPr>
                <a:t>,руб</a:t>
              </a:r>
              <a:r>
                <a:rPr lang="ru-RU" sz="1050" dirty="0" smtClean="0">
                  <a:solidFill>
                    <a:srgbClr val="002060"/>
                  </a:solidFill>
                  <a:latin typeface="Franklin Gothic Book" pitchFamily="34" charset="0"/>
                </a:rPr>
                <a:t>/МВт</a:t>
              </a:r>
              <a:endParaRPr lang="ru-RU" sz="105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49269" y="4414069"/>
              <a:ext cx="6030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err="1" smtClean="0">
                  <a:solidFill>
                    <a:srgbClr val="002060"/>
                  </a:solidFill>
                  <a:latin typeface="Franklin Gothic Book" pitchFamily="34" charset="0"/>
                </a:rPr>
                <a:t>Р</a:t>
              </a:r>
              <a:r>
                <a:rPr lang="ru-RU" sz="1000" dirty="0" err="1" smtClean="0">
                  <a:solidFill>
                    <a:srgbClr val="002060"/>
                  </a:solidFill>
                  <a:latin typeface="Franklin Gothic Book" pitchFamily="34" charset="0"/>
                </a:rPr>
                <a:t>,МВт</a:t>
              </a:r>
              <a:endParaRPr lang="ru-RU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flipH="1" flipV="1">
              <a:off x="6012160" y="1196752"/>
              <a:ext cx="305334" cy="2951981"/>
            </a:xfrm>
            <a:prstGeom prst="line">
              <a:avLst/>
            </a:prstGeom>
            <a:ln w="5715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990234" y="4417031"/>
              <a:ext cx="1493534" cy="0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993995" y="1725067"/>
              <a:ext cx="4962955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2483768" y="1147822"/>
              <a:ext cx="4365501" cy="3266247"/>
            </a:xfrm>
            <a:prstGeom prst="line">
              <a:avLst/>
            </a:prstGeom>
            <a:ln w="5715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H="1" flipV="1">
              <a:off x="4223157" y="1268760"/>
              <a:ext cx="2094337" cy="2879974"/>
            </a:xfrm>
            <a:prstGeom prst="line">
              <a:avLst/>
            </a:prstGeom>
            <a:ln w="57150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Овал 65"/>
            <p:cNvSpPr/>
            <p:nvPr/>
          </p:nvSpPr>
          <p:spPr>
            <a:xfrm>
              <a:off x="5988757" y="1653059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5004048" y="2348880"/>
              <a:ext cx="144016" cy="1440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трелка вверх 76"/>
            <p:cNvSpPr/>
            <p:nvPr/>
          </p:nvSpPr>
          <p:spPr>
            <a:xfrm rot="16200000">
              <a:off x="5072979" y="634120"/>
              <a:ext cx="288032" cy="1289990"/>
            </a:xfrm>
            <a:prstGeom prst="upArrow">
              <a:avLst/>
            </a:prstGeom>
            <a:solidFill>
              <a:srgbClr val="FF5050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427005" y="1086753"/>
              <a:ext cx="1895360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rgbClr val="C00000"/>
                  </a:solidFill>
                  <a:latin typeface="Franklin Gothic Book" pitchFamily="34" charset="0"/>
                </a:rPr>
                <a:t>Спрос потребителей</a:t>
              </a:r>
            </a:p>
            <a:p>
              <a:pPr algn="ctr"/>
              <a:r>
                <a:rPr lang="ru-RU" sz="900" b="1" dirty="0" smtClean="0">
                  <a:solidFill>
                    <a:srgbClr val="C00000"/>
                  </a:solidFill>
                  <a:latin typeface="Franklin Gothic Book" pitchFamily="34" charset="0"/>
                </a:rPr>
                <a:t>(мотивация к снижению затрат)</a:t>
              </a:r>
              <a:endParaRPr lang="ru-RU" sz="900" b="1" dirty="0">
                <a:solidFill>
                  <a:srgbClr val="C00000"/>
                </a:solidFill>
                <a:latin typeface="Franklin Gothic Book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06591" y="3737181"/>
              <a:ext cx="11881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chemeClr val="accent4">
                      <a:lumMod val="50000"/>
                    </a:schemeClr>
                  </a:solidFill>
                  <a:latin typeface="Franklin Gothic Book" pitchFamily="34" charset="0"/>
                </a:rPr>
                <a:t>Предложение</a:t>
              </a:r>
            </a:p>
            <a:p>
              <a:pPr algn="ctr"/>
              <a:r>
                <a:rPr lang="ru-RU" sz="1000" b="1" dirty="0" smtClean="0">
                  <a:solidFill>
                    <a:schemeClr val="accent4">
                      <a:lumMod val="50000"/>
                    </a:schemeClr>
                  </a:solidFill>
                  <a:latin typeface="Franklin Gothic Book" pitchFamily="34" charset="0"/>
                </a:rPr>
                <a:t>поставщиков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5921110" y="2237499"/>
            <a:ext cx="3062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Franklin Gothic Book" pitchFamily="34" charset="0"/>
              </a:rPr>
              <a:t>Давление потребителей на цену «вниз»:</a:t>
            </a:r>
          </a:p>
          <a:p>
            <a:pPr algn="ctr"/>
            <a:endParaRPr lang="ru-RU" sz="200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rgbClr val="002060"/>
                </a:solidFill>
                <a:latin typeface="Franklin Gothic Book" pitchFamily="34" charset="0"/>
              </a:rPr>
              <a:t>Управление потреблением (</a:t>
            </a:r>
            <a:r>
              <a:rPr lang="en-US" sz="1000" b="1" dirty="0">
                <a:solidFill>
                  <a:srgbClr val="002060"/>
                </a:solidFill>
                <a:latin typeface="Franklin Gothic Book" pitchFamily="34" charset="0"/>
              </a:rPr>
              <a:t>Demand Response</a:t>
            </a:r>
            <a:r>
              <a:rPr lang="en-US" sz="1000" b="1" dirty="0" smtClean="0">
                <a:solidFill>
                  <a:srgbClr val="002060"/>
                </a:solidFill>
                <a:latin typeface="Franklin Gothic Book" pitchFamily="34" charset="0"/>
              </a:rPr>
              <a:t>)</a:t>
            </a:r>
            <a:endParaRPr lang="ru-RU" sz="1000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rgbClr val="002060"/>
                </a:solidFill>
                <a:latin typeface="Franklin Gothic Book" pitchFamily="34" charset="0"/>
              </a:rPr>
              <a:t>Программы по энергосбережению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rgbClr val="002060"/>
                </a:solidFill>
                <a:latin typeface="Franklin Gothic Book" pitchFamily="34" charset="0"/>
              </a:rPr>
              <a:t>Эффективная стратегия потребителя</a:t>
            </a:r>
          </a:p>
          <a:p>
            <a:endParaRPr lang="ru-RU" sz="1000" b="1" dirty="0" smtClean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5976664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Либерализация выхода на ОРЭ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24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28" name="Rectangle 20"/>
          <p:cNvSpPr>
            <a:spLocks noChangeArrowheads="1"/>
          </p:cNvSpPr>
          <p:nvPr/>
        </p:nvSpPr>
        <p:spPr bwMode="black">
          <a:xfrm>
            <a:off x="0" y="926592"/>
            <a:ext cx="9144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Franklin Gothic Book" pitchFamily="34" charset="0"/>
              </a:rPr>
              <a:t>НПА:</a:t>
            </a:r>
          </a:p>
          <a:p>
            <a:pPr algn="just"/>
            <a:endParaRPr lang="ru-RU" sz="1400" b="1" dirty="0" smtClean="0">
              <a:latin typeface="Franklin Gothic Book" pitchFamily="34" charset="0"/>
            </a:endParaRPr>
          </a:p>
          <a:p>
            <a:pPr algn="just"/>
            <a:r>
              <a:rPr lang="ru-RU" sz="1400" dirty="0" smtClean="0">
                <a:latin typeface="Franklin Gothic Book" pitchFamily="34" charset="0"/>
              </a:rPr>
              <a:t>1. Постановление </a:t>
            </a:r>
            <a:r>
              <a:rPr lang="ru-RU" sz="1400" dirty="0">
                <a:latin typeface="Franklin Gothic Book" pitchFamily="34" charset="0"/>
              </a:rPr>
              <a:t>Правительства РФ от 04.05.2012 </a:t>
            </a:r>
            <a:r>
              <a:rPr lang="ru-RU" sz="1400" dirty="0" smtClean="0">
                <a:latin typeface="Franklin Gothic Book" pitchFamily="34" charset="0"/>
              </a:rPr>
              <a:t>№442 «О </a:t>
            </a:r>
            <a:r>
              <a:rPr lang="ru-RU" sz="1400" dirty="0">
                <a:latin typeface="Franklin Gothic Book" pitchFamily="34" charset="0"/>
              </a:rPr>
              <a:t>функционировании розничных рынков электрической энергии, полном и (или) частичном ограничении режима потребления электрической </a:t>
            </a:r>
            <a:r>
              <a:rPr lang="ru-RU" sz="1400" dirty="0" smtClean="0">
                <a:latin typeface="Franklin Gothic Book" pitchFamily="34" charset="0"/>
              </a:rPr>
              <a:t>энергии»</a:t>
            </a:r>
          </a:p>
          <a:p>
            <a:pPr algn="just"/>
            <a:endParaRPr lang="ru-RU" sz="1400" dirty="0" smtClean="0">
              <a:latin typeface="Franklin Gothic Book" pitchFamily="34" charset="0"/>
            </a:endParaRPr>
          </a:p>
          <a:p>
            <a:pPr algn="just"/>
            <a:r>
              <a:rPr lang="ru-RU" sz="1400" dirty="0" smtClean="0">
                <a:latin typeface="Franklin Gothic Book" pitchFamily="34" charset="0"/>
              </a:rPr>
              <a:t>2. Постановление </a:t>
            </a:r>
            <a:r>
              <a:rPr lang="ru-RU" sz="1400" dirty="0">
                <a:latin typeface="Franklin Gothic Book" pitchFamily="34" charset="0"/>
              </a:rPr>
              <a:t>Правительства РФ от 27.12.2010 №</a:t>
            </a:r>
            <a:r>
              <a:rPr lang="ru-RU" sz="1400" dirty="0" smtClean="0">
                <a:latin typeface="Franklin Gothic Book" pitchFamily="34" charset="0"/>
              </a:rPr>
              <a:t>1172 «Об </a:t>
            </a:r>
            <a:r>
              <a:rPr lang="ru-RU" sz="1400" dirty="0">
                <a:latin typeface="Franklin Gothic Book" pitchFamily="34" charset="0"/>
              </a:rPr>
              <a:t>утверждении Правил оптового рынка электрической энергии и мощности и о внесении изменений в некоторые акты Правительства Российской Федерации по вопросам организации функционирования оптового рынка электрической энергии и </a:t>
            </a:r>
            <a:r>
              <a:rPr lang="ru-RU" sz="1400" dirty="0" smtClean="0">
                <a:latin typeface="Franklin Gothic Book" pitchFamily="34" charset="0"/>
              </a:rPr>
              <a:t>мощности»</a:t>
            </a:r>
          </a:p>
          <a:p>
            <a:pPr algn="just"/>
            <a:endParaRPr lang="ru-RU" sz="1400" dirty="0">
              <a:latin typeface="Franklin Gothic Book" pitchFamily="34" charset="0"/>
            </a:endParaRP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0" y="3284984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  <a:defRPr/>
            </a:pPr>
            <a:r>
              <a:rPr lang="ru-RU" sz="1400" b="1" dirty="0" smtClean="0">
                <a:latin typeface="Franklin Gothic Book" pitchFamily="34" charset="0"/>
              </a:rPr>
              <a:t>Основные изменения:</a:t>
            </a:r>
          </a:p>
          <a:p>
            <a:pPr algn="just">
              <a:buClr>
                <a:srgbClr val="C00000"/>
              </a:buClr>
              <a:defRPr/>
            </a:pPr>
            <a:endParaRPr lang="ru-RU" sz="1400" b="1" dirty="0" smtClean="0">
              <a:latin typeface="Franklin Gothic Book" pitchFamily="34" charset="0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latin typeface="Franklin Gothic Book" pitchFamily="34" charset="0"/>
              </a:rPr>
              <a:t>С момента вступления ПП №442 в силу: 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ru-RU" sz="1400" b="0" dirty="0" smtClean="0">
                <a:latin typeface="Franklin Gothic Book" pitchFamily="34" charset="0"/>
              </a:rPr>
              <a:t>1). выход мелких потребителей (до 1,8 МВт) и крупных потребителей в начале периода регулирования или с 1 апреля 2013г. </a:t>
            </a:r>
            <a:r>
              <a:rPr lang="ru-RU" sz="1400" dirty="0" smtClean="0">
                <a:latin typeface="Franklin Gothic Book" pitchFamily="34" charset="0"/>
              </a:rPr>
              <a:t>н</a:t>
            </a:r>
            <a:r>
              <a:rPr lang="ru-RU" sz="1400" b="0" dirty="0" smtClean="0">
                <a:latin typeface="Franklin Gothic Book" pitchFamily="34" charset="0"/>
              </a:rPr>
              <a:t>а ОРЭМ осуществляется без выплаты ГП компенсации выпадающих доходов в части СН</a:t>
            </a:r>
            <a:r>
              <a:rPr lang="ru-RU" sz="1400" dirty="0" smtClean="0">
                <a:latin typeface="Franklin Gothic Book" pitchFamily="34" charset="0"/>
              </a:rPr>
              <a:t>; 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Franklin Gothic Book" pitchFamily="34" charset="0"/>
              </a:rPr>
              <a:t>2). </a:t>
            </a:r>
            <a:r>
              <a:rPr lang="ru-RU" sz="1400" b="0" dirty="0" smtClean="0">
                <a:latin typeface="Franklin Gothic Book" pitchFamily="34" charset="0"/>
              </a:rPr>
              <a:t>отменяется </a:t>
            </a:r>
            <a:r>
              <a:rPr lang="ru-RU" sz="1400" b="0" dirty="0">
                <a:latin typeface="Franklin Gothic Book" pitchFamily="34" charset="0"/>
              </a:rPr>
              <a:t>заключение РЭКов об отсутствии отрицательных социально-экономических последствий для региона при выходе на опт </a:t>
            </a:r>
            <a:r>
              <a:rPr lang="ru-RU" sz="1400" b="0" dirty="0" smtClean="0">
                <a:latin typeface="Franklin Gothic Book" pitchFamily="34" charset="0"/>
              </a:rPr>
              <a:t>потребителя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endParaRPr lang="ru-RU" sz="1400" b="0" dirty="0">
              <a:latin typeface="Franklin Gothic Book" pitchFamily="34" charset="0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Franklin Gothic Book" pitchFamily="34" charset="0"/>
              </a:rPr>
              <a:t>с </a:t>
            </a:r>
            <a:r>
              <a:rPr lang="ru-RU" sz="1400" dirty="0">
                <a:latin typeface="Franklin Gothic Book" pitchFamily="34" charset="0"/>
              </a:rPr>
              <a:t>1 октября 2012 г. </a:t>
            </a:r>
            <a:r>
              <a:rPr lang="ru-RU" sz="1400" b="0" dirty="0">
                <a:latin typeface="Franklin Gothic Book" pitchFamily="34" charset="0"/>
              </a:rPr>
              <a:t>субъекты </a:t>
            </a:r>
            <a:r>
              <a:rPr lang="ru-RU" sz="1400" b="0" dirty="0" smtClean="0">
                <a:latin typeface="Franklin Gothic Book" pitchFamily="34" charset="0"/>
              </a:rPr>
              <a:t>ОРЭ </a:t>
            </a:r>
            <a:r>
              <a:rPr lang="ru-RU" sz="1400" b="0" dirty="0">
                <a:latin typeface="Franklin Gothic Book" pitchFamily="34" charset="0"/>
              </a:rPr>
              <a:t>по соответствующим ГТП могут осуществлять покупку (поставку) э</a:t>
            </a:r>
            <a:r>
              <a:rPr lang="en-US" sz="1400" b="0" dirty="0">
                <a:latin typeface="Franklin Gothic Book" pitchFamily="34" charset="0"/>
              </a:rPr>
              <a:t>/</a:t>
            </a:r>
            <a:r>
              <a:rPr lang="ru-RU" sz="1400" b="0" dirty="0">
                <a:latin typeface="Franklin Gothic Book" pitchFamily="34" charset="0"/>
              </a:rPr>
              <a:t>э и (или) мощности на </a:t>
            </a:r>
            <a:r>
              <a:rPr lang="ru-RU" sz="1400" b="0" dirty="0" smtClean="0">
                <a:latin typeface="Franklin Gothic Book" pitchFamily="34" charset="0"/>
              </a:rPr>
              <a:t>ОРЭ </a:t>
            </a:r>
            <a:r>
              <a:rPr lang="ru-RU" sz="1400" b="0" dirty="0">
                <a:latin typeface="Franklin Gothic Book" pitchFamily="34" charset="0"/>
              </a:rPr>
              <a:t>с 1 числа 1 месяца очередного квартала, следующего за кварталом, не позднее первого 1 последнего месяца которого ими были выполнены требования </a:t>
            </a:r>
            <a:r>
              <a:rPr lang="ru-RU" sz="1400" b="0" dirty="0" smtClean="0">
                <a:latin typeface="Franklin Gothic Book" pitchFamily="34" charset="0"/>
              </a:rPr>
              <a:t>договора о присоединении к торговой системе оптового рынка электрической энергии (мощности)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endParaRPr lang="ru-RU" sz="1400" b="0" dirty="0" smtClean="0">
              <a:latin typeface="Franklin Gothic Book" pitchFamily="34" charset="0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ru-RU" sz="1400" dirty="0" smtClean="0">
                <a:latin typeface="Franklin Gothic Book" pitchFamily="34" charset="0"/>
              </a:rPr>
              <a:t>с </a:t>
            </a:r>
            <a:r>
              <a:rPr lang="ru-RU" sz="1400" dirty="0">
                <a:latin typeface="Franklin Gothic Book" pitchFamily="34" charset="0"/>
              </a:rPr>
              <a:t>1 октября 2012 г. вводится уведомительный порядок включения в </a:t>
            </a:r>
            <a:r>
              <a:rPr lang="ru-RU" sz="1400" dirty="0" smtClean="0">
                <a:latin typeface="Franklin Gothic Book" pitchFamily="34" charset="0"/>
              </a:rPr>
              <a:t>сводный прогнозный баланс, информационный обмен осуществляется через НП СР</a:t>
            </a:r>
            <a:endParaRPr lang="ru-RU" sz="1400" dirty="0">
              <a:latin typeface="Franklin Gothic Boo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369" y="96057"/>
            <a:ext cx="647778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Предпосылки управления потреблением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Franklin Gothic Book" pitchFamily="34" charset="0"/>
              </a:rPr>
              <a:t>Demand </a:t>
            </a:r>
            <a:r>
              <a:rPr lang="en-US" sz="2000" b="1" dirty="0" smtClean="0">
                <a:solidFill>
                  <a:srgbClr val="002060"/>
                </a:solidFill>
                <a:latin typeface="Franklin Gothic Book" pitchFamily="34" charset="0"/>
              </a:rPr>
              <a:t>Response)</a:t>
            </a: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 в России</a:t>
            </a:r>
            <a:endParaRPr lang="ru-RU" sz="20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32215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Необходимо создать в РФ экономически эффективные механизмы для вовлечения активных потребителей в процесс управления потреблением в целях достижения системного эффекта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1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92695" y="2132856"/>
            <a:ext cx="80502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Функционирование оптового рынка электроэнергии РФ по принципу маржинального ценообразования: загрузка генерирующих объектов производится в соответствии с их ценовыми заявками по мере возрастания цены. Цену рынка формируют наиболее дорогие из отобранных заявок поставщиков.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Краткосрочное замещение незначительного объема наиболее дорогой генерации в пиковые периоды способно привести к значительному экономическому эффекту для потребителей электроэнергии в целом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В различных энергосистемах в настоящее время применяются механизмы управления спросом на стороне потребителя для снижения цен на электроэнергию и замещения дорогих источников генерации (США, Великобритания, Италия, Австралия и др.)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В мире ведутся исследования по разработке и внедрению перспективных технических и технологических решений по управлению спросом на стороне потребителя.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7585" y="105273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002060"/>
                </a:solidFill>
                <a:latin typeface="Franklin Gothic Book" pitchFamily="34" charset="0"/>
              </a:rPr>
              <a:t>Управление спросом на стороне потребителя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– способность потребителя электроэнергии добровольно снижать свое потребление в целях получения экономического эффекта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1851835"/>
            <a:ext cx="8050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002060"/>
                </a:solidFill>
                <a:latin typeface="Franklin Gothic Book" pitchFamily="34" charset="0"/>
              </a:rPr>
              <a:t>Предпосылки:</a:t>
            </a:r>
            <a:endParaRPr lang="ru-RU" sz="1400" dirty="0" smtClean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727280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Управление потреблением (</a:t>
            </a:r>
            <a:r>
              <a:rPr lang="en-US" sz="2000" b="1" dirty="0">
                <a:solidFill>
                  <a:srgbClr val="002060"/>
                </a:solidFill>
                <a:latin typeface="Franklin Gothic Book" pitchFamily="34" charset="0"/>
              </a:rPr>
              <a:t>Demand Response)</a:t>
            </a:r>
            <a:endParaRPr lang="ru-RU" sz="20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1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0" y="1196752"/>
            <a:ext cx="38159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Технологическое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возможность разгрузки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или ограничения потребителя, в том числе в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целях предотвращения или ликвидации аварийных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ситуаций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28084" y="1201703"/>
            <a:ext cx="3815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Экономическое</a:t>
            </a:r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</a:b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разгрузка при высоких ценах на электроэнергию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2" y="2708920"/>
            <a:ext cx="42484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Ограничение или отключение потребителя является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частью существующей системы обеспечения надежности функционирования ЕЭС России (в рамках действующего законодательства является его </a:t>
            </a:r>
            <a:r>
              <a:rPr lang="ru-RU" sz="1400" u="sng" dirty="0">
                <a:solidFill>
                  <a:srgbClr val="002060"/>
                </a:solidFill>
                <a:latin typeface="Franklin Gothic Book" pitchFamily="34" charset="0"/>
              </a:rPr>
              <a:t>обязанностью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). АЧР</a:t>
            </a:r>
            <a:r>
              <a:rPr lang="en-US" sz="1400" dirty="0" smtClean="0">
                <a:solidFill>
                  <a:srgbClr val="002060"/>
                </a:solidFill>
                <a:latin typeface="Franklin Gothic Book" pitchFamily="34" charset="0"/>
              </a:rPr>
              <a:t>~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60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% </a:t>
            </a:r>
            <a:r>
              <a:rPr lang="el-GR" sz="1400" dirty="0" smtClean="0">
                <a:solidFill>
                  <a:srgbClr val="002060"/>
                </a:solidFill>
                <a:cs typeface="Calibri"/>
              </a:rPr>
              <a:t>Σ</a:t>
            </a:r>
            <a:r>
              <a:rPr lang="en-US" sz="1400" dirty="0" smtClean="0">
                <a:solidFill>
                  <a:srgbClr val="002060"/>
                </a:solidFill>
                <a:cs typeface="Calibri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объема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потребления в ЕЭС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России, САОН</a:t>
            </a:r>
            <a:r>
              <a:rPr lang="en-US" sz="1400" dirty="0" smtClean="0">
                <a:solidFill>
                  <a:srgbClr val="002060"/>
                </a:solidFill>
                <a:latin typeface="Franklin Gothic Book" pitchFamily="34" charset="0"/>
              </a:rPr>
              <a:t>~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17% </a:t>
            </a:r>
            <a:r>
              <a:rPr lang="el-GR" sz="1400" dirty="0">
                <a:solidFill>
                  <a:srgbClr val="002060"/>
                </a:solidFill>
                <a:cs typeface="Calibri"/>
              </a:rPr>
              <a:t>Σ</a:t>
            </a:r>
            <a:r>
              <a:rPr lang="en-US" sz="1400" dirty="0">
                <a:solidFill>
                  <a:srgbClr val="002060"/>
                </a:solidFill>
                <a:cs typeface="Calibri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объема потребления в ЕЭС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России, графики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временного ограничения и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отключения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ограничение потребления направлено на обеспечение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безаварийной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работы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ЕЭС,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что затрудняет оценку экономических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параметров</a:t>
            </a:r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2708920"/>
            <a:ext cx="4248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Изменение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или останов производственного цикла, частичное отключение освещения и т.д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Регулирование интенсивности работы двигателей насосных систем, сокращение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времени работы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системы вентиляции и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кондиционирования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Управление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собственной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генерацией (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в </a:t>
            </a:r>
            <a:r>
              <a:rPr lang="ru-RU" sz="1400" dirty="0" err="1">
                <a:solidFill>
                  <a:srgbClr val="002060"/>
                </a:solidFill>
                <a:latin typeface="Franklin Gothic Book" pitchFamily="34" charset="0"/>
              </a:rPr>
              <a:t>т.ч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. включение резервных источников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питания и накопителей энергии)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Внедрение на промышленных предприятиях программ по энергосбережению и </a:t>
            </a:r>
            <a:r>
              <a:rPr lang="ru-RU" sz="1400" dirty="0" err="1" smtClean="0">
                <a:solidFill>
                  <a:srgbClr val="002060"/>
                </a:solidFill>
                <a:latin typeface="Franklin Gothic Book" pitchFamily="34" charset="0"/>
              </a:rPr>
              <a:t>энергоэффективности</a:t>
            </a:r>
            <a:endParaRPr lang="ru-RU" sz="14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Оптимизация графика загрузки за счет сглаживания пика потребления (пика региона)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9872" y="6604903"/>
            <a:ext cx="8182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Источник данных: ОАО «СО ЕЭС» </a:t>
            </a:r>
            <a:endParaRPr lang="ru-RU" sz="105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369" y="96057"/>
            <a:ext cx="6219831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Строительство распределенной генерации –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пример управления потреблением в РФ</a:t>
            </a:r>
            <a:endParaRPr lang="ru-RU" sz="20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983" y="573325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Несмотря на отсутствие государственной политики в области управления потреблением, активные потребители в РФ уже используют механизм строительства и эксплуатации собственной распределенной генерации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1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002060"/>
                </a:solidFill>
                <a:latin typeface="Franklin Gothic Book" pitchFamily="34" charset="0"/>
              </a:rPr>
              <a:t>Распределенная генерация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– строительство и эксплуатация генерирующих объектов электрической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(и тепловой) энергии  преимущественно для собственных нужд потребителями электрической энергии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1789376"/>
            <a:ext cx="6336704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002060"/>
                </a:solidFill>
                <a:latin typeface="Franklin Gothic Book" pitchFamily="34" charset="0"/>
              </a:rPr>
              <a:t>Вводы собственной генерации, замещающей потребление от ОЭС (Тюмень)</a:t>
            </a:r>
          </a:p>
        </p:txBody>
      </p:sp>
      <p:sp>
        <p:nvSpPr>
          <p:cNvPr id="27" name="TextBox 5"/>
          <p:cNvSpPr txBox="1"/>
          <p:nvPr/>
        </p:nvSpPr>
        <p:spPr>
          <a:xfrm>
            <a:off x="6163351" y="3935340"/>
            <a:ext cx="307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Основные мотивы строительства до 2012 года (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~1500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МВт):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28" name="TextBox 4"/>
          <p:cNvSpPr txBox="1"/>
          <p:nvPr/>
        </p:nvSpPr>
        <p:spPr>
          <a:xfrm>
            <a:off x="6353286" y="4450256"/>
            <a:ext cx="2899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утилизация ПНГ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noProof="0" dirty="0">
                <a:solidFill>
                  <a:srgbClr val="4F81BD">
                    <a:lumMod val="75000"/>
                  </a:srgbClr>
                </a:solidFill>
                <a:latin typeface="Franklin Gothic Book" pitchFamily="34" charset="0"/>
              </a:rPr>
              <a:t>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льтернатива  дорогому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присоединению к сетям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dirty="0">
                <a:solidFill>
                  <a:srgbClr val="4F81BD">
                    <a:lumMod val="75000"/>
                  </a:srgbClr>
                </a:solidFill>
                <a:latin typeface="Franklin Gothic Book" pitchFamily="34" charset="0"/>
              </a:rPr>
              <a:t>у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дачные площадки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29" name="TextBox 43"/>
          <p:cNvSpPr txBox="1"/>
          <p:nvPr/>
        </p:nvSpPr>
        <p:spPr>
          <a:xfrm>
            <a:off x="6294777" y="1802186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Строительство после 2012 года:</a:t>
            </a:r>
          </a:p>
        </p:txBody>
      </p:sp>
      <p:sp>
        <p:nvSpPr>
          <p:cNvPr id="30" name="TextBox 66"/>
          <p:cNvSpPr txBox="1"/>
          <p:nvPr/>
        </p:nvSpPr>
        <p:spPr>
          <a:xfrm>
            <a:off x="6294777" y="3247094"/>
            <a:ext cx="2880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Завершение начатых и одобренных проектов (до 500 МВт)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838696"/>
              </p:ext>
            </p:extLst>
          </p:nvPr>
        </p:nvGraphicFramePr>
        <p:xfrm>
          <a:off x="251520" y="2143221"/>
          <a:ext cx="5767575" cy="313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83568" y="2275975"/>
            <a:ext cx="552734" cy="2616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srgbClr val="002060"/>
                </a:solidFill>
                <a:latin typeface="Franklin Gothic Book" pitchFamily="34" charset="0"/>
              </a:rPr>
              <a:t>МВт</a:t>
            </a:r>
            <a:endParaRPr lang="ru-RU" sz="11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0" name="TextBox 66"/>
          <p:cNvSpPr txBox="1"/>
          <p:nvPr/>
        </p:nvSpPr>
        <p:spPr>
          <a:xfrm>
            <a:off x="6006745" y="2158012"/>
            <a:ext cx="3096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Book" pitchFamily="34" charset="0"/>
              </a:rPr>
              <a:t>Отсутствие свободных мощностей для подключения</a:t>
            </a:r>
          </a:p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Book" pitchFamily="34" charset="0"/>
              </a:rPr>
              <a:t>Снижение стоимости энергообеспечения (1000–2000 МВт, в зависимости от цены на электроэнергию)</a:t>
            </a:r>
          </a:p>
        </p:txBody>
      </p:sp>
      <p:sp>
        <p:nvSpPr>
          <p:cNvPr id="21" name="TextBox 66"/>
          <p:cNvSpPr txBox="1"/>
          <p:nvPr/>
        </p:nvSpPr>
        <p:spPr>
          <a:xfrm>
            <a:off x="1894132" y="3153290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100" b="1" dirty="0">
                <a:solidFill>
                  <a:srgbClr val="F79646">
                    <a:lumMod val="75000"/>
                  </a:srgbClr>
                </a:solidFill>
                <a:latin typeface="Franklin Gothic Book" pitchFamily="34" charset="0"/>
              </a:rPr>
              <a:t>н</a:t>
            </a:r>
            <a:r>
              <a:rPr kumimoji="0" lang="ru-RU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ачато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Franklin Gothic Book" pitchFamily="34" charset="0"/>
              </a:rPr>
              <a:t> / одобрено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22" name="TextBox 66"/>
          <p:cNvSpPr txBox="1"/>
          <p:nvPr/>
        </p:nvSpPr>
        <p:spPr>
          <a:xfrm>
            <a:off x="2339752" y="2277394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100" b="1" dirty="0" smtClean="0">
                <a:solidFill>
                  <a:srgbClr val="C00000"/>
                </a:solidFill>
                <a:latin typeface="Franklin Gothic Book" pitchFamily="34" charset="0"/>
              </a:rPr>
              <a:t>существующие проекты, реализуемые при росте цен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sp>
        <p:nvSpPr>
          <p:cNvPr id="23" name="TextBox 66"/>
          <p:cNvSpPr txBox="1"/>
          <p:nvPr/>
        </p:nvSpPr>
        <p:spPr>
          <a:xfrm>
            <a:off x="1168879" y="3904562"/>
            <a:ext cx="887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построено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Franklin Gothic Book" pitchFamily="34" charset="0"/>
            </a:endParaRPr>
          </a:p>
        </p:txBody>
      </p:sp>
      <p:cxnSp>
        <p:nvCxnSpPr>
          <p:cNvPr id="39" name="Соединительная линия уступом 38"/>
          <p:cNvCxnSpPr>
            <a:endCxn id="27" idx="1"/>
          </p:cNvCxnSpPr>
          <p:nvPr/>
        </p:nvCxnSpPr>
        <p:spPr>
          <a:xfrm flipV="1">
            <a:off x="5691711" y="4166173"/>
            <a:ext cx="471640" cy="230832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/>
          <p:nvPr/>
        </p:nvCxnSpPr>
        <p:spPr>
          <a:xfrm flipV="1">
            <a:off x="5719228" y="3414883"/>
            <a:ext cx="432048" cy="261576"/>
          </a:xfrm>
          <a:prstGeom prst="bentConnector3">
            <a:avLst>
              <a:gd name="adj1" fmla="val 50000"/>
            </a:avLst>
          </a:prstGeom>
          <a:ln>
            <a:solidFill>
              <a:srgbClr val="FF99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/>
          <p:nvPr/>
        </p:nvCxnSpPr>
        <p:spPr>
          <a:xfrm flipV="1">
            <a:off x="5691711" y="2653852"/>
            <a:ext cx="459565" cy="243344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369" y="96057"/>
            <a:ext cx="5283727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Строительство распределенной генерации –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пример управления потреблением в РФ</a:t>
            </a:r>
            <a:endParaRPr lang="ru-RU" sz="20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449" y="566124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Необходимо создание государственной политики в сфере распределенной генерации и пересмотр подхода к формированию схем и программ развития электроэнергетики РФ с учетом возможности управления потреблением на стороне потребителя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1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83968" y="1082698"/>
            <a:ext cx="4248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002060"/>
                </a:solidFill>
                <a:latin typeface="Franklin Gothic Book" pitchFamily="34" charset="0"/>
              </a:rPr>
              <a:t>Развитие распределенной генерации – общемировая тенденция:</a:t>
            </a:r>
            <a:endParaRPr lang="ru-RU" sz="1400" dirty="0" smtClean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81159" y="1976827"/>
            <a:ext cx="4608512" cy="65898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Повышение </a:t>
            </a:r>
            <a:r>
              <a:rPr lang="ru-RU" sz="1200" dirty="0" err="1">
                <a:solidFill>
                  <a:srgbClr val="002060"/>
                </a:solidFill>
                <a:latin typeface="Franklin Gothic Book" pitchFamily="34" charset="0"/>
              </a:rPr>
              <a:t>энергоэффективности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, в </a:t>
            </a:r>
            <a:r>
              <a:rPr lang="ru-RU" sz="1200" dirty="0" err="1">
                <a:solidFill>
                  <a:srgbClr val="002060"/>
                </a:solidFill>
                <a:latin typeface="Franklin Gothic Book" pitchFamily="34" charset="0"/>
              </a:rPr>
              <a:t>т.ч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. за счет использования в качестве топлива побочных продуктов промышленного производства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70875" y="2708920"/>
            <a:ext cx="4608512" cy="42366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Снижение затрат на э-э (тепло), в </a:t>
            </a:r>
            <a:r>
              <a:rPr lang="ru-RU" sz="1200" dirty="0" err="1">
                <a:solidFill>
                  <a:srgbClr val="002060"/>
                </a:solidFill>
                <a:latin typeface="Franklin Gothic Book" pitchFamily="34" charset="0"/>
              </a:rPr>
              <a:t>т.ч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. на долгосрочную перспективу</a:t>
            </a: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70875" y="3243291"/>
            <a:ext cx="4608512" cy="42366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Возможность 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долгосрочного планирования развития  основного производства</a:t>
            </a:r>
          </a:p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4860" y="3731735"/>
            <a:ext cx="266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Для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системы в целом:</a:t>
            </a:r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6939" y="4214041"/>
            <a:ext cx="266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Для системы в целом:</a:t>
            </a:r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58299" y="4002209"/>
            <a:ext cx="4608512" cy="42366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Снижение инвестиционных затрат «большой энергетики» (генерирующих и сетевых компаний)</a:t>
            </a:r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58299" y="4538740"/>
            <a:ext cx="4608512" cy="42366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Повышение надежности энергоснабжения</a:t>
            </a:r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sz="1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8515" y="4493151"/>
            <a:ext cx="3771559" cy="10037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Противодействие со стороны сетевых компаний: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Избыточные требования по тех. присоединению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Лоббирование оплаты услуг по передаче по присоединенной максимальной мощности</a:t>
            </a:r>
            <a:endParaRPr lang="ru-RU" sz="13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7259" y="1608226"/>
            <a:ext cx="266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Для активного потребителя: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655272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Возобновляемая энергетика в России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7504" y="5955745"/>
            <a:ext cx="8928992" cy="542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Цена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на электроэнергию 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(с учетом мощности) на квалифицированном оборудовании ВИЭ в 2012 году составляет  от 3,5 до 10 </a:t>
            </a:r>
            <a:r>
              <a:rPr lang="ru-RU" sz="1400" b="1" dirty="0" err="1" smtClean="0">
                <a:solidFill>
                  <a:srgbClr val="C00000"/>
                </a:solidFill>
                <a:latin typeface="Franklin Gothic Book" pitchFamily="34" charset="0"/>
              </a:rPr>
              <a:t>руб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/</a:t>
            </a:r>
            <a:r>
              <a:rPr lang="ru-RU" sz="1400" b="1" dirty="0" err="1" smtClean="0">
                <a:solidFill>
                  <a:srgbClr val="C00000"/>
                </a:solidFill>
                <a:latin typeface="Franklin Gothic Book" pitchFamily="34" charset="0"/>
              </a:rPr>
              <a:t>кВтч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 и более. Рост цен на электроэнергию для конечного потребителя неизбежен!</a:t>
            </a:r>
            <a:endParaRPr lang="ru-RU" sz="14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9872" y="6604903"/>
            <a:ext cx="8182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Источник данных: НП Совет рынка, оценка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НП «СПЭ»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1331677"/>
            <a:ext cx="4680520" cy="2756162"/>
            <a:chOff x="251520" y="1039774"/>
            <a:chExt cx="4680520" cy="2756162"/>
          </a:xfrm>
        </p:grpSpPr>
        <p:graphicFrame>
          <p:nvGraphicFramePr>
            <p:cNvPr id="15" name="Диаграмма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8794860"/>
                </p:ext>
              </p:extLst>
            </p:nvPr>
          </p:nvGraphicFramePr>
          <p:xfrm>
            <a:off x="251520" y="1052736"/>
            <a:ext cx="468052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688231" y="1124744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solidFill>
                    <a:srgbClr val="002060"/>
                  </a:solidFill>
                  <a:latin typeface="Franklin Gothic Book" pitchFamily="34" charset="0"/>
                </a:rPr>
                <a:t>МВт</a:t>
              </a:r>
              <a:endParaRPr lang="en-US" sz="105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63688" y="2852936"/>
              <a:ext cx="6480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+196%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28320" y="2671028"/>
              <a:ext cx="6480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+115%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47209" y="2329367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61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64131" y="1988840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49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51920" y="1556792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48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27984" y="1039774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41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2" name="Picture 1" descr="SPE Logo Short.psd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42832"/>
              </p:ext>
            </p:extLst>
          </p:nvPr>
        </p:nvGraphicFramePr>
        <p:xfrm>
          <a:off x="1403648" y="4293096"/>
          <a:ext cx="6190581" cy="1541145"/>
        </p:xfrm>
        <a:graphic>
          <a:graphicData uri="http://schemas.openxmlformats.org/drawingml/2006/table">
            <a:tbl>
              <a:tblPr/>
              <a:tblGrid>
                <a:gridCol w="1049613"/>
                <a:gridCol w="642621"/>
                <a:gridCol w="642621"/>
                <a:gridCol w="642621"/>
                <a:gridCol w="642621"/>
                <a:gridCol w="642621"/>
                <a:gridCol w="642621"/>
                <a:gridCol w="642621"/>
                <a:gridCol w="642621"/>
              </a:tblGrid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Технологии ВИЭ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Ветряные ЭС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950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1 650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2 650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4 150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6 150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Малые ГЭС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851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1 145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1 543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1 971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ЭС на биомассе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420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ЭС на биогазе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Солнечные ЭС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490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740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1 030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1 490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2 198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3 531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5 275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7 833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11 031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24" name="Подзаголовок 2"/>
          <p:cNvSpPr txBox="1">
            <a:spLocks/>
          </p:cNvSpPr>
          <p:nvPr/>
        </p:nvSpPr>
        <p:spPr>
          <a:xfrm>
            <a:off x="5116876" y="1152101"/>
            <a:ext cx="3775604" cy="14691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Предполагаемые механизмы оплаты ВИЭ :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на ОРЭ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– ДПМ ВИЭ (</a:t>
            </a:r>
            <a:r>
              <a:rPr lang="en-US" sz="1400" dirty="0" smtClean="0">
                <a:solidFill>
                  <a:srgbClr val="002060"/>
                </a:solidFill>
                <a:latin typeface="Franklin Gothic Book" pitchFamily="34" charset="0"/>
              </a:rPr>
              <a:t>WACC = 14%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)</a:t>
            </a:r>
            <a:endParaRPr lang="en-US" sz="14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l"/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на РРЭ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– приобретение э/э, произведенной  ВИЭ сетевыми организациями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в целях компенсации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потерь (оплата через тариф на передачу)</a:t>
            </a:r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51520" y="957214"/>
            <a:ext cx="4680520" cy="459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Рекомендуемый объем ввода генерации </a:t>
            </a:r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на ОРЭМ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на 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основе ВИЭ до 2020 </a:t>
            </a:r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года</a:t>
            </a:r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5116876" y="2695831"/>
            <a:ext cx="3775604" cy="1090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Динамика изменения конечной цены на э/э до 2020 года за счет ввода ВИЭ</a:t>
            </a:r>
            <a:r>
              <a:rPr lang="en-US" sz="1100" dirty="0" smtClean="0">
                <a:solidFill>
                  <a:srgbClr val="002060"/>
                </a:solidFill>
                <a:latin typeface="Franklin Gothic Book" pitchFamily="34" charset="0"/>
              </a:rPr>
              <a:t>*</a:t>
            </a:r>
            <a:r>
              <a:rPr lang="ru-RU" sz="1100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на ОРЭ : 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3-3,5 %</a:t>
            </a:r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sz="11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на РРЭ </a:t>
            </a:r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: </a:t>
            </a:r>
            <a:r>
              <a:rPr lang="en-US" sz="1400" b="1" dirty="0" smtClean="0">
                <a:solidFill>
                  <a:srgbClr val="C00000"/>
                </a:solidFill>
                <a:latin typeface="Franklin Gothic Book" pitchFamily="34" charset="0"/>
              </a:rPr>
              <a:t>~1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%</a:t>
            </a:r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sz="11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l"/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9872" y="6374862"/>
            <a:ext cx="8182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Franklin Gothic Book" pitchFamily="34" charset="0"/>
              </a:rPr>
              <a:t>Динамика изменения цены </a:t>
            </a:r>
            <a:r>
              <a:rPr lang="en-US" sz="1000" dirty="0" smtClean="0">
                <a:solidFill>
                  <a:srgbClr val="002060"/>
                </a:solidFill>
                <a:latin typeface="Franklin Gothic Book" pitchFamily="34" charset="0"/>
              </a:rPr>
              <a:t>* </a:t>
            </a:r>
            <a:r>
              <a:rPr lang="ru-RU" sz="1000" dirty="0" smtClean="0">
                <a:solidFill>
                  <a:srgbClr val="002060"/>
                </a:solidFill>
                <a:latin typeface="Franklin Gothic Book" pitchFamily="34" charset="0"/>
              </a:rPr>
              <a:t>- оценка проведена на основе имеющихся данных</a:t>
            </a:r>
            <a:endParaRPr lang="ru-RU" sz="10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96057"/>
            <a:ext cx="655272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Меры поддержки ВИЭ в энергетике: предлагаемое решение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5733256"/>
            <a:ext cx="8424936" cy="864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Строительство в изолированных районах, перераспределение </a:t>
            </a:r>
            <a:r>
              <a:rPr lang="ru-RU" sz="1600" b="1" dirty="0">
                <a:solidFill>
                  <a:srgbClr val="C00000"/>
                </a:solidFill>
                <a:latin typeface="Franklin Gothic Book" pitchFamily="34" charset="0"/>
              </a:rPr>
              <a:t>государственных дотаций в пользу </a:t>
            </a:r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ВИЭ, субсидирование строительства за счет бюджета, обеспечение длинными дешевыми кредитами решило </a:t>
            </a:r>
            <a:r>
              <a:rPr lang="ru-RU" sz="1600" b="1" dirty="0">
                <a:solidFill>
                  <a:srgbClr val="C00000"/>
                </a:solidFill>
                <a:latin typeface="Franklin Gothic Book" pitchFamily="34" charset="0"/>
              </a:rPr>
              <a:t>бы </a:t>
            </a:r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проблему окупаемости</a:t>
            </a:r>
            <a:r>
              <a:rPr lang="ru-RU" sz="1600" b="1" dirty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ВИЭ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2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51520" y="162880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1. Строить объекты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ВИЭ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только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в изолированных районах,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что позволит: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Franklin Gothic Book" pitchFamily="34" charset="0"/>
              </a:rPr>
              <a:t>           </a:t>
            </a:r>
            <a:r>
              <a:rPr lang="ru-RU" sz="1600" dirty="0" smtClean="0">
                <a:solidFill>
                  <a:srgbClr val="002060"/>
                </a:solidFill>
                <a:latin typeface="Franklin Gothic Book" pitchFamily="34" charset="0"/>
              </a:rPr>
              <a:t>- экономить топливо для существующих дизельных установок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Franklin Gothic Book" pitchFamily="34" charset="0"/>
              </a:rPr>
              <a:t>            - экономить бюджетные средства, выделяемые для закупки дорогого топлива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Обеспечить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проекты строительства ВИЭ длинными дешевыми кредитами.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Franklin Gothic Book" pitchFamily="34" charset="0"/>
              </a:rPr>
              <a:t>         (средства Пенсионного </a:t>
            </a:r>
            <a:r>
              <a:rPr lang="ru-RU" dirty="0">
                <a:solidFill>
                  <a:srgbClr val="002060"/>
                </a:solidFill>
                <a:latin typeface="Franklin Gothic Book" pitchFamily="34" charset="0"/>
              </a:rPr>
              <a:t>фонда России или кредиты государственных </a:t>
            </a:r>
            <a:r>
              <a:rPr lang="ru-RU" dirty="0" smtClean="0">
                <a:solidFill>
                  <a:srgbClr val="002060"/>
                </a:solidFill>
                <a:latin typeface="Franklin Gothic Book" pitchFamily="34" charset="0"/>
              </a:rPr>
              <a:t>банков). </a:t>
            </a:r>
            <a:endParaRPr lang="ru-RU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3.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Полный отказ как от механизма ДПМ ВИЭ на оптовом рынке, так и любых других механизмов субсидирования ВИЭ за счет потребителей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4. Не принуждение сетевых организаций к приобретению электроэнергии, произведенной 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ВИЭ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целях компенсации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потерь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6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5648</TotalTime>
  <Words>1213</Words>
  <Application>Microsoft Office PowerPoint</Application>
  <PresentationFormat>Экран (4:3)</PresentationFormat>
  <Paragraphs>221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otyurin</dc:creator>
  <cp:lastModifiedBy>1</cp:lastModifiedBy>
  <cp:revision>250</cp:revision>
  <cp:lastPrinted>2012-11-07T16:15:46Z</cp:lastPrinted>
  <dcterms:created xsi:type="dcterms:W3CDTF">2012-03-11T09:19:23Z</dcterms:created>
  <dcterms:modified xsi:type="dcterms:W3CDTF">2013-01-30T08:39:53Z</dcterms:modified>
</cp:coreProperties>
</file>