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307" r:id="rId2"/>
    <p:sldId id="299" r:id="rId3"/>
    <p:sldId id="313" r:id="rId4"/>
    <p:sldId id="285" r:id="rId5"/>
    <p:sldId id="314" r:id="rId6"/>
    <p:sldId id="311" r:id="rId7"/>
    <p:sldId id="312" r:id="rId8"/>
    <p:sldId id="308" r:id="rId9"/>
    <p:sldId id="309" r:id="rId10"/>
    <p:sldId id="310" r:id="rId11"/>
    <p:sldId id="300" r:id="rId12"/>
    <p:sldId id="301" r:id="rId13"/>
    <p:sldId id="302" r:id="rId1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2454" y="-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10%20&#1044;&#1054;&#1050;&#1051;&#1040;&#1044;&#1067;%20&#1048;%20&#1042;&#1067;&#1057;&#1058;&#1059;&#1055;&#1051;&#1045;&#1053;&#1048;&#1071;\2012%20&#1057;&#1054;&#1063;&#1048;\2010-2011%20&#1094;&#1077;&#1085;&#1072;%20&#1085;&#1072;%20&#1101;&#1101;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1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c:spPr>
          </c:dPt>
          <c:dPt>
            <c:idx val="3"/>
            <c:invertIfNegative val="0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</c:spPr>
          </c:dPt>
          <c:cat>
            <c:strRef>
              <c:f>графики!$C$64:$C$81</c:f>
              <c:strCache>
                <c:ptCount val="18"/>
                <c:pt idx="0">
                  <c:v>США</c:v>
                </c:pt>
                <c:pt idx="1">
                  <c:v>Казахстан</c:v>
                </c:pt>
                <c:pt idx="2">
                  <c:v>Россия</c:v>
                </c:pt>
                <c:pt idx="3">
                  <c:v>Украина</c:v>
                </c:pt>
                <c:pt idx="4">
                  <c:v>Финляндия</c:v>
                </c:pt>
                <c:pt idx="5">
                  <c:v>Франция</c:v>
                </c:pt>
                <c:pt idx="6">
                  <c:v>Нидерланды</c:v>
                </c:pt>
                <c:pt idx="7">
                  <c:v>Дания</c:v>
                </c:pt>
                <c:pt idx="8">
                  <c:v>Швеция</c:v>
                </c:pt>
                <c:pt idx="9">
                  <c:v>Германия</c:v>
                </c:pt>
                <c:pt idx="10">
                  <c:v>Португалия</c:v>
                </c:pt>
                <c:pt idx="11">
                  <c:v>Греция </c:v>
                </c:pt>
                <c:pt idx="12">
                  <c:v>Великобритания</c:v>
                </c:pt>
                <c:pt idx="13">
                  <c:v>Норвегия</c:v>
                </c:pt>
                <c:pt idx="14">
                  <c:v>Польша</c:v>
                </c:pt>
                <c:pt idx="15">
                  <c:v>Венгрия</c:v>
                </c:pt>
                <c:pt idx="16">
                  <c:v>Чехия</c:v>
                </c:pt>
                <c:pt idx="17">
                  <c:v>Италия</c:v>
                </c:pt>
              </c:strCache>
            </c:strRef>
          </c:cat>
          <c:val>
            <c:numRef>
              <c:f>графики!$D$64:$D$81</c:f>
              <c:numCache>
                <c:formatCode>#,##0.000</c:formatCode>
                <c:ptCount val="18"/>
                <c:pt idx="0">
                  <c:v>4.9441943102057559E-2</c:v>
                </c:pt>
                <c:pt idx="1">
                  <c:v>5.3295446001756175E-2</c:v>
                </c:pt>
                <c:pt idx="2">
                  <c:v>5.6229472487037892E-2</c:v>
                </c:pt>
                <c:pt idx="3">
                  <c:v>5.6736066975398895E-2</c:v>
                </c:pt>
                <c:pt idx="4">
                  <c:v>6.8599999999999994E-2</c:v>
                </c:pt>
                <c:pt idx="5">
                  <c:v>7.22E-2</c:v>
                </c:pt>
                <c:pt idx="6">
                  <c:v>8.4099999999999994E-2</c:v>
                </c:pt>
                <c:pt idx="7">
                  <c:v>8.7499999999999994E-2</c:v>
                </c:pt>
                <c:pt idx="8">
                  <c:v>8.8700000000000001E-2</c:v>
                </c:pt>
                <c:pt idx="9">
                  <c:v>0.09</c:v>
                </c:pt>
                <c:pt idx="10">
                  <c:v>9.0300000000000005E-2</c:v>
                </c:pt>
                <c:pt idx="11">
                  <c:v>9.1700000000000004E-2</c:v>
                </c:pt>
                <c:pt idx="12">
                  <c:v>9.3899999999999997E-2</c:v>
                </c:pt>
                <c:pt idx="13">
                  <c:v>9.6199999999999994E-2</c:v>
                </c:pt>
                <c:pt idx="14">
                  <c:v>9.6299999999999997E-2</c:v>
                </c:pt>
                <c:pt idx="15">
                  <c:v>9.7799999999999998E-2</c:v>
                </c:pt>
                <c:pt idx="16">
                  <c:v>0.10970000000000001</c:v>
                </c:pt>
                <c:pt idx="17">
                  <c:v>0.1145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209024"/>
        <c:axId val="80210560"/>
      </c:barChart>
      <c:catAx>
        <c:axId val="8020902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</a:defRPr>
            </a:pPr>
            <a:endParaRPr lang="ru-RU"/>
          </a:p>
        </c:txPr>
        <c:crossAx val="80210560"/>
        <c:crosses val="autoZero"/>
        <c:auto val="1"/>
        <c:lblAlgn val="ctr"/>
        <c:lblOffset val="100"/>
        <c:noMultiLvlLbl val="0"/>
      </c:catAx>
      <c:valAx>
        <c:axId val="80210560"/>
        <c:scaling>
          <c:orientation val="minMax"/>
          <c:max val="0.12000000000000001"/>
        </c:scaling>
        <c:delete val="0"/>
        <c:axPos val="b"/>
        <c:majorGridlines/>
        <c:numFmt formatCode="#,##0.00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002060"/>
                </a:solidFill>
              </a:defRPr>
            </a:pPr>
            <a:endParaRPr lang="ru-RU"/>
          </a:p>
        </c:txPr>
        <c:crossAx val="8020902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4245188101487312E-2"/>
          <c:y val="2.0995188101487313E-2"/>
          <c:w val="0.9057548118985127"/>
          <c:h val="0.7953470399533392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Лист1!$B$15</c:f>
              <c:strCache>
                <c:ptCount val="1"/>
                <c:pt idx="0">
                  <c:v>Ветряные ЭС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numRef>
              <c:f>Лист1!$C$14:$J$14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Лист1!$C$15:$J$15</c:f>
              <c:numCache>
                <c:formatCode>#,##0</c:formatCode>
                <c:ptCount val="8"/>
                <c:pt idx="0">
                  <c:v>0</c:v>
                </c:pt>
                <c:pt idx="1">
                  <c:v>150</c:v>
                </c:pt>
                <c:pt idx="2">
                  <c:v>350</c:v>
                </c:pt>
                <c:pt idx="3">
                  <c:v>950</c:v>
                </c:pt>
                <c:pt idx="4">
                  <c:v>1650</c:v>
                </c:pt>
                <c:pt idx="5">
                  <c:v>2650</c:v>
                </c:pt>
                <c:pt idx="6">
                  <c:v>4150</c:v>
                </c:pt>
                <c:pt idx="7">
                  <c:v>6150</c:v>
                </c:pt>
              </c:numCache>
            </c:numRef>
          </c:val>
        </c:ser>
        <c:ser>
          <c:idx val="1"/>
          <c:order val="1"/>
          <c:tx>
            <c:strRef>
              <c:f>Лист1!$B$16</c:f>
              <c:strCache>
                <c:ptCount val="1"/>
                <c:pt idx="0">
                  <c:v>Малые ГЭС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numRef>
              <c:f>Лист1!$C$14:$J$14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Лист1!$C$16:$J$16</c:f>
              <c:numCache>
                <c:formatCode>#,##0</c:formatCode>
                <c:ptCount val="8"/>
                <c:pt idx="0">
                  <c:v>0</c:v>
                </c:pt>
                <c:pt idx="1">
                  <c:v>65</c:v>
                </c:pt>
                <c:pt idx="2">
                  <c:v>305</c:v>
                </c:pt>
                <c:pt idx="3">
                  <c:v>588</c:v>
                </c:pt>
                <c:pt idx="4">
                  <c:v>851</c:v>
                </c:pt>
                <c:pt idx="5">
                  <c:v>1145</c:v>
                </c:pt>
                <c:pt idx="6">
                  <c:v>1543</c:v>
                </c:pt>
                <c:pt idx="7">
                  <c:v>1971</c:v>
                </c:pt>
              </c:numCache>
            </c:numRef>
          </c:val>
        </c:ser>
        <c:ser>
          <c:idx val="2"/>
          <c:order val="2"/>
          <c:tx>
            <c:strRef>
              <c:f>Лист1!$B$17</c:f>
              <c:strCache>
                <c:ptCount val="1"/>
                <c:pt idx="0">
                  <c:v>ЭС на биомассе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numRef>
              <c:f>Лист1!$C$14:$J$14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Лист1!$C$17:$J$17</c:f>
              <c:numCache>
                <c:formatCode>#,##0</c:formatCode>
                <c:ptCount val="8"/>
                <c:pt idx="0">
                  <c:v>0</c:v>
                </c:pt>
                <c:pt idx="1">
                  <c:v>20</c:v>
                </c:pt>
                <c:pt idx="2">
                  <c:v>70</c:v>
                </c:pt>
                <c:pt idx="3">
                  <c:v>120</c:v>
                </c:pt>
                <c:pt idx="4">
                  <c:v>200</c:v>
                </c:pt>
                <c:pt idx="5">
                  <c:v>300</c:v>
                </c:pt>
                <c:pt idx="6">
                  <c:v>420</c:v>
                </c:pt>
                <c:pt idx="7">
                  <c:v>580</c:v>
                </c:pt>
              </c:numCache>
            </c:numRef>
          </c:val>
        </c:ser>
        <c:ser>
          <c:idx val="3"/>
          <c:order val="3"/>
          <c:tx>
            <c:strRef>
              <c:f>Лист1!$B$18</c:f>
              <c:strCache>
                <c:ptCount val="1"/>
                <c:pt idx="0">
                  <c:v>ЭС на биогазе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cat>
            <c:numRef>
              <c:f>Лист1!$C$14:$J$14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Лист1!$C$18:$J$18</c:f>
              <c:numCache>
                <c:formatCode>#,##0</c:formatCode>
                <c:ptCount val="8"/>
                <c:pt idx="0">
                  <c:v>0</c:v>
                </c:pt>
                <c:pt idx="1">
                  <c:v>10</c:v>
                </c:pt>
                <c:pt idx="2">
                  <c:v>25</c:v>
                </c:pt>
                <c:pt idx="3">
                  <c:v>50</c:v>
                </c:pt>
                <c:pt idx="4">
                  <c:v>90</c:v>
                </c:pt>
                <c:pt idx="5">
                  <c:v>150</c:v>
                </c:pt>
                <c:pt idx="6">
                  <c:v>230</c:v>
                </c:pt>
                <c:pt idx="7">
                  <c:v>330</c:v>
                </c:pt>
              </c:numCache>
            </c:numRef>
          </c:val>
        </c:ser>
        <c:ser>
          <c:idx val="4"/>
          <c:order val="4"/>
          <c:tx>
            <c:strRef>
              <c:f>Лист1!$B$19</c:f>
              <c:strCache>
                <c:ptCount val="1"/>
                <c:pt idx="0">
                  <c:v>Солнечные ЭС</c:v>
                </c:pt>
              </c:strCache>
            </c:strRef>
          </c:tx>
          <c:spPr>
            <a:solidFill>
              <a:srgbClr val="FFCC00"/>
            </a:solidFill>
          </c:spPr>
          <c:invertIfNegative val="0"/>
          <c:cat>
            <c:numRef>
              <c:f>Лист1!$C$14:$J$14</c:f>
              <c:numCache>
                <c:formatCode>General</c:formatCode>
                <c:ptCount val="8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</c:numCache>
            </c:numRef>
          </c:cat>
          <c:val>
            <c:numRef>
              <c:f>Лист1!$C$19:$J$19</c:f>
              <c:numCache>
                <c:formatCode>#,##0</c:formatCode>
                <c:ptCount val="8"/>
                <c:pt idx="0">
                  <c:v>0</c:v>
                </c:pt>
                <c:pt idx="1">
                  <c:v>100</c:v>
                </c:pt>
                <c:pt idx="2">
                  <c:v>270</c:v>
                </c:pt>
                <c:pt idx="3">
                  <c:v>490</c:v>
                </c:pt>
                <c:pt idx="4">
                  <c:v>740</c:v>
                </c:pt>
                <c:pt idx="5">
                  <c:v>1030</c:v>
                </c:pt>
                <c:pt idx="6">
                  <c:v>1490</c:v>
                </c:pt>
                <c:pt idx="7">
                  <c:v>2000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1176704"/>
        <c:axId val="111190784"/>
      </c:barChart>
      <c:catAx>
        <c:axId val="111176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solidFill>
                  <a:srgbClr val="002060"/>
                </a:solidFill>
                <a:latin typeface="Franklin Gothic Book" pitchFamily="34" charset="0"/>
              </a:defRPr>
            </a:pPr>
            <a:endParaRPr lang="ru-RU"/>
          </a:p>
        </c:txPr>
        <c:crossAx val="111190784"/>
        <c:crosses val="autoZero"/>
        <c:auto val="1"/>
        <c:lblAlgn val="ctr"/>
        <c:lblOffset val="100"/>
        <c:noMultiLvlLbl val="0"/>
      </c:catAx>
      <c:valAx>
        <c:axId val="11119078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800">
                <a:solidFill>
                  <a:srgbClr val="002060"/>
                </a:solidFill>
                <a:latin typeface="Franklin Gothic Book" pitchFamily="34" charset="0"/>
              </a:defRPr>
            </a:pPr>
            <a:endParaRPr lang="ru-RU"/>
          </a:p>
        </c:txPr>
        <c:crossAx val="1111767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2654199475065613E-2"/>
          <c:y val="0.89718832020997374"/>
          <c:w val="0.9762346894138233"/>
          <c:h val="9.9141513560804875E-2"/>
        </c:manualLayout>
      </c:layout>
      <c:overlay val="0"/>
      <c:txPr>
        <a:bodyPr/>
        <a:lstStyle/>
        <a:p>
          <a:pPr>
            <a:defRPr>
              <a:solidFill>
                <a:srgbClr val="002060"/>
              </a:solidFill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D18AC196-64DE-47C9-BDEE-23FCF18D82D8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1877E02D-3E5C-4716-99A4-BED68AA2B5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0938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294" y="0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71C4D309-31BC-481F-9E3E-968D970C48CF}" type="datetimeFigureOut">
              <a:rPr lang="ru-RU" smtClean="0"/>
              <a:t>01.11.2012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21" tIns="44111" rIns="88221" bIns="4411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64" y="4714653"/>
            <a:ext cx="5438748" cy="4466756"/>
          </a:xfrm>
          <a:prstGeom prst="rect">
            <a:avLst/>
          </a:prstGeom>
        </p:spPr>
        <p:txBody>
          <a:bodyPr vert="horz" lIns="88221" tIns="44111" rIns="88221" bIns="4411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305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294" y="9429305"/>
            <a:ext cx="2945862" cy="49579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629CD6CA-9236-488A-97C2-9988CF0084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1080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35E62-D151-41C3-B5D4-9F028E167EB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537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2F5D8-3010-40E7-AF2B-C676F887838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666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840C-BBBD-41DC-8C89-4DFE1B10D6D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188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D4B46-313A-4537-8BB7-7F15C46E64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512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0A6BA-8512-493F-9622-E7A4E80B17E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475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BCB13-0308-42E6-8AB9-5D079E1FB6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469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BF4A3-CB4C-45A2-8710-E99078C0AD6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258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65EFB-EBC9-430D-8637-3877AD50E40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844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75E94-35DD-40FA-ACFD-0E0CCE2F833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873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26117-8171-4F78-8197-D22C3D55B3B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317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A4E0-8F89-43B4-9162-D360C285FFB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00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E623B2A-DE4B-403B-84F0-9BC982182D8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5171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PRE-podlogk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381500" y="3013501"/>
            <a:ext cx="4305300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Перспективы  развития рынков электроэнергии</a:t>
            </a:r>
            <a:endParaRPr lang="ru-RU" sz="2000" b="1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81500" y="4508798"/>
            <a:ext cx="4305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ru-RU" sz="1400" b="1" dirty="0">
                <a:solidFill>
                  <a:srgbClr val="002060"/>
                </a:solidFill>
                <a:latin typeface="Franklin Gothic Book" pitchFamily="34" charset="0"/>
              </a:rPr>
              <a:t>Докладчик</a:t>
            </a:r>
            <a:r>
              <a:rPr lang="ru-RU" sz="1400" b="1" dirty="0" smtClean="0">
                <a:solidFill>
                  <a:srgbClr val="002060"/>
                </a:solidFill>
                <a:latin typeface="Franklin Gothic Book" pitchFamily="34" charset="0"/>
              </a:rPr>
              <a:t>: Говоров Д.С.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5400000" flipH="1">
            <a:off x="2273300" y="4933950"/>
            <a:ext cx="384810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359002" y="5920135"/>
            <a:ext cx="4305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/>
            <a:r>
              <a:rPr lang="ru-RU" sz="1400" b="1" dirty="0" smtClean="0">
                <a:solidFill>
                  <a:srgbClr val="002060"/>
                </a:solidFill>
                <a:latin typeface="Franklin Gothic Book" pitchFamily="34" charset="0"/>
              </a:rPr>
              <a:t>26 октября 2012 года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395536" y="5373217"/>
            <a:ext cx="3013843" cy="1115406"/>
            <a:chOff x="467544" y="4257811"/>
            <a:chExt cx="3013843" cy="1115406"/>
          </a:xfrm>
        </p:grpSpPr>
        <p:pic>
          <p:nvPicPr>
            <p:cNvPr id="8" name="Picture 1" descr="SPE Logo Short.psd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7544" y="4257811"/>
              <a:ext cx="1080120" cy="1115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1475656" y="4524187"/>
              <a:ext cx="20057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7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НЕКОММЕРЧЕСКОЕ </a:t>
              </a:r>
              <a:r>
                <a:rPr lang="ru-RU" sz="700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ПАРТНЕРСТВО</a:t>
              </a:r>
              <a:endParaRPr lang="ru-RU" sz="700" dirty="0"/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200" b="1" dirty="0">
                  <a:solidFill>
                    <a:schemeClr val="bg1"/>
                  </a:solidFill>
                  <a:latin typeface="Franklin Gothic Book" pitchFamily="34" charset="0"/>
                </a:rPr>
                <a:t>СООБЩЕСТВО</a:t>
              </a: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200" b="1" dirty="0">
                  <a:solidFill>
                    <a:schemeClr val="bg1"/>
                  </a:solidFill>
                  <a:latin typeface="Franklin Gothic Book" pitchFamily="34" charset="0"/>
                </a:rPr>
                <a:t>ПОТРЕБИТЕЛЕЙ ЭНЕРГИИ</a:t>
              </a:r>
              <a:endParaRPr lang="ru-RU" sz="1200" b="1" dirty="0">
                <a:solidFill>
                  <a:schemeClr val="bg1"/>
                </a:solidFill>
                <a:latin typeface="Franklin Gothic Book" pitchFamily="34" charset="0"/>
                <a:ea typeface="Calibri"/>
                <a:cs typeface="Times New Roman"/>
              </a:endParaRPr>
            </a:p>
          </p:txBody>
        </p: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97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PRE-lin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2659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9512" y="-57831"/>
            <a:ext cx="5832648" cy="101566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457200"/>
            <a:r>
              <a:rPr lang="ru-RU" sz="2000" b="1" dirty="0">
                <a:solidFill>
                  <a:srgbClr val="002060"/>
                </a:solidFill>
                <a:latin typeface="Franklin Gothic Book" pitchFamily="34" charset="0"/>
              </a:rPr>
              <a:t>Основные результаты совершенствования функционирования розничных  рынков в 2012 году</a:t>
            </a:r>
            <a:endParaRPr lang="en-US" sz="20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340768"/>
            <a:ext cx="799288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  <a:latin typeface="Franklin Gothic Book" pitchFamily="34" charset="0"/>
              </a:rPr>
              <a:t>Совершенствование системы ценообразования на розничном рынке </a:t>
            </a:r>
          </a:p>
          <a:p>
            <a:pPr algn="just"/>
            <a:r>
              <a:rPr lang="ru-RU" sz="1600" dirty="0" smtClean="0">
                <a:solidFill>
                  <a:srgbClr val="002060"/>
                </a:solidFill>
                <a:latin typeface="Franklin Gothic Book" pitchFamily="34" charset="0"/>
              </a:rPr>
              <a:t>Оплата </a:t>
            </a:r>
            <a:r>
              <a:rPr lang="ru-RU" sz="1600" dirty="0">
                <a:solidFill>
                  <a:srgbClr val="002060"/>
                </a:solidFill>
                <a:latin typeface="Franklin Gothic Book" pitchFamily="34" charset="0"/>
              </a:rPr>
              <a:t>«генерирующей» мощности НЕ в часы собственного максимума, а в часы максимума региона = установление единого времени для расчетов пикового потребления электрической энергии на оптовом и розничном рынке, и, как следствие, исключения «эффекта </a:t>
            </a:r>
            <a:r>
              <a:rPr lang="ru-RU" sz="1600" dirty="0" err="1">
                <a:solidFill>
                  <a:srgbClr val="002060"/>
                </a:solidFill>
                <a:latin typeface="Franklin Gothic Book" pitchFamily="34" charset="0"/>
              </a:rPr>
              <a:t>сальдирования</a:t>
            </a:r>
            <a:r>
              <a:rPr lang="ru-RU" sz="1600" dirty="0">
                <a:solidFill>
                  <a:srgbClr val="002060"/>
                </a:solidFill>
                <a:latin typeface="Franklin Gothic Book" pitchFamily="34" charset="0"/>
              </a:rPr>
              <a:t>» мощности</a:t>
            </a:r>
          </a:p>
          <a:p>
            <a:pPr algn="just"/>
            <a:endParaRPr lang="ru-RU" dirty="0">
              <a:solidFill>
                <a:srgbClr val="002060"/>
              </a:solidFill>
              <a:latin typeface="Franklin Gothic Book" pitchFamily="34" charset="0"/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  <a:latin typeface="Franklin Gothic Book" pitchFamily="34" charset="0"/>
              </a:rPr>
              <a:t>Повышение доступности оптового рынка</a:t>
            </a:r>
          </a:p>
          <a:p>
            <a:pPr algn="just">
              <a:buFontTx/>
              <a:buChar char="-"/>
            </a:pPr>
            <a:r>
              <a:rPr lang="ru-RU" sz="1600" dirty="0">
                <a:solidFill>
                  <a:srgbClr val="002060"/>
                </a:solidFill>
                <a:latin typeface="Franklin Gothic Book" pitchFamily="34" charset="0"/>
              </a:rPr>
              <a:t>отмена обязательства по компенсации «выпадающих доходов ГП</a:t>
            </a:r>
            <a:r>
              <a:rPr lang="ru-RU" sz="1600" dirty="0" smtClean="0">
                <a:solidFill>
                  <a:srgbClr val="002060"/>
                </a:solidFill>
                <a:latin typeface="Franklin Gothic Book" pitchFamily="34" charset="0"/>
              </a:rPr>
              <a:t>» при уведомлении в установленные сроки</a:t>
            </a:r>
            <a:endParaRPr lang="ru-RU" sz="1600" dirty="0">
              <a:solidFill>
                <a:srgbClr val="002060"/>
              </a:solidFill>
              <a:latin typeface="Franklin Gothic Book" pitchFamily="34" charset="0"/>
            </a:endParaRPr>
          </a:p>
          <a:p>
            <a:pPr algn="just">
              <a:buFontTx/>
              <a:buChar char="-"/>
            </a:pPr>
            <a:r>
              <a:rPr lang="ru-RU" sz="1600" dirty="0">
                <a:solidFill>
                  <a:srgbClr val="002060"/>
                </a:solidFill>
                <a:latin typeface="Franklin Gothic Book" pitchFamily="34" charset="0"/>
              </a:rPr>
              <a:t>отказ от оценки социально-экономических последствий для региона</a:t>
            </a:r>
          </a:p>
          <a:p>
            <a:pPr algn="just">
              <a:buFontTx/>
              <a:buChar char="-"/>
            </a:pPr>
            <a:r>
              <a:rPr lang="ru-RU" sz="1600" dirty="0">
                <a:solidFill>
                  <a:srgbClr val="002060"/>
                </a:solidFill>
                <a:latin typeface="Franklin Gothic Book" pitchFamily="34" charset="0"/>
              </a:rPr>
              <a:t>отмена требования об обязательном включении объёмов в СПБ</a:t>
            </a:r>
          </a:p>
          <a:p>
            <a:pPr marL="285750" indent="-285750" algn="just">
              <a:buFontTx/>
              <a:buChar char="-"/>
            </a:pPr>
            <a:endParaRPr lang="ru-RU" dirty="0">
              <a:solidFill>
                <a:srgbClr val="002060"/>
              </a:solidFill>
              <a:latin typeface="Franklin Gothic Book" pitchFamily="34" charset="0"/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  <a:latin typeface="Franklin Gothic Book" pitchFamily="34" charset="0"/>
              </a:rPr>
              <a:t>Дифференциация сбытовой надбавки </a:t>
            </a:r>
            <a:r>
              <a:rPr lang="ru-RU" b="1" dirty="0" smtClean="0">
                <a:solidFill>
                  <a:srgbClr val="002060"/>
                </a:solidFill>
                <a:latin typeface="Franklin Gothic Book" pitchFamily="34" charset="0"/>
              </a:rPr>
              <a:t>ГП (как принцип)</a:t>
            </a:r>
            <a:endParaRPr lang="ru-RU" b="1" dirty="0">
              <a:solidFill>
                <a:srgbClr val="002060"/>
              </a:solidFill>
              <a:latin typeface="Franklin Gothic Book" pitchFamily="34" charset="0"/>
            </a:endParaRPr>
          </a:p>
          <a:p>
            <a:pPr algn="just"/>
            <a:endParaRPr lang="ru-RU" dirty="0">
              <a:solidFill>
                <a:srgbClr val="002060"/>
              </a:solidFill>
              <a:latin typeface="Franklin Gothic Book" pitchFamily="34" charset="0"/>
            </a:endParaRPr>
          </a:p>
          <a:p>
            <a:pPr algn="just"/>
            <a:endParaRPr lang="ru-RU" dirty="0">
              <a:solidFill>
                <a:srgbClr val="002060"/>
              </a:solidFill>
              <a:latin typeface="Franklin Gothic Book" pitchFamily="34" charset="0"/>
            </a:endParaRPr>
          </a:p>
          <a:p>
            <a:pPr algn="just"/>
            <a:r>
              <a:rPr lang="ru-RU" b="1" dirty="0">
                <a:solidFill>
                  <a:srgbClr val="002060"/>
                </a:solidFill>
                <a:latin typeface="Franklin Gothic Book" pitchFamily="34" charset="0"/>
              </a:rPr>
              <a:t>Расширение стандартов раскрытия информации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endParaRPr lang="ru-RU" sz="1600" b="1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6630149" y="38781"/>
            <a:ext cx="2755894" cy="849030"/>
            <a:chOff x="725493" y="4404295"/>
            <a:chExt cx="2755894" cy="849030"/>
          </a:xfrm>
        </p:grpSpPr>
        <p:pic>
          <p:nvPicPr>
            <p:cNvPr id="8" name="Picture 1" descr="SPE Logo Short.psd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493" y="4404295"/>
              <a:ext cx="822171" cy="849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475656" y="4524187"/>
              <a:ext cx="2005731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600" b="1" dirty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НЕКОММЕРЧЕСКОЕ </a:t>
              </a:r>
              <a:r>
                <a:rPr lang="ru-RU" sz="600" b="1" dirty="0" smtClean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ПАРТНЕРСТВО</a:t>
              </a:r>
              <a:endParaRPr lang="ru-RU" sz="600" dirty="0">
                <a:solidFill>
                  <a:srgbClr val="FF6600"/>
                </a:solidFill>
              </a:endParaRP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СООБЩЕСТВО</a:t>
              </a: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ПОТРЕБИТЕЛЕЙ ЭНЕРГИИ</a:t>
              </a:r>
              <a:endParaRPr lang="ru-RU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  <a:ea typeface="Calibri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58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PRE-lin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2659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9512" y="96057"/>
            <a:ext cx="5832648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457200"/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Оптимизация ценообразования в сетевом комплексе</a:t>
            </a:r>
            <a:endParaRPr lang="en-US" sz="20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412776"/>
            <a:ext cx="86409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Включение </a:t>
            </a:r>
            <a:r>
              <a:rPr lang="ru-RU" sz="2000" dirty="0">
                <a:solidFill>
                  <a:srgbClr val="002060"/>
                </a:solidFill>
                <a:latin typeface="Franklin Gothic Book" pitchFamily="34" charset="0"/>
              </a:rPr>
              <a:t>в базу инвестированного капитала только востребованной сетевой мощности</a:t>
            </a:r>
          </a:p>
          <a:p>
            <a:pPr marL="457200" indent="-457200" algn="just"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Franklin Gothic Book" pitchFamily="34" charset="0"/>
              </a:rPr>
              <a:t>Изменение модели инвестиционного процесса </a:t>
            </a:r>
          </a:p>
          <a:p>
            <a:pPr marL="0" lvl="2" algn="just"/>
            <a:r>
              <a:rPr lang="ru-RU" sz="2000" dirty="0">
                <a:solidFill>
                  <a:srgbClr val="002060"/>
                </a:solidFill>
                <a:latin typeface="Franklin Gothic Book" pitchFamily="34" charset="0"/>
              </a:rPr>
              <a:t>       - повышение ответственности потребителя за заказ мощности при </a:t>
            </a:r>
          </a:p>
          <a:p>
            <a:pPr marL="0" lvl="2" algn="just"/>
            <a:r>
              <a:rPr lang="ru-RU" sz="2000" dirty="0">
                <a:solidFill>
                  <a:srgbClr val="002060"/>
                </a:solidFill>
                <a:latin typeface="Franklin Gothic Book" pitchFamily="34" charset="0"/>
              </a:rPr>
              <a:t>         тех.  присоединении</a:t>
            </a:r>
          </a:p>
          <a:p>
            <a:pPr marL="0" lvl="2" algn="just"/>
            <a:r>
              <a:rPr lang="ru-RU" sz="2000" dirty="0">
                <a:solidFill>
                  <a:srgbClr val="002060"/>
                </a:solidFill>
                <a:latin typeface="Franklin Gothic Book" pitchFamily="34" charset="0"/>
              </a:rPr>
              <a:t>       - симметричная ответственность сетей за нарушение сроков и условий</a:t>
            </a:r>
          </a:p>
          <a:p>
            <a:pPr marL="457200" indent="-457200" algn="just"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Franklin Gothic Book" pitchFamily="34" charset="0"/>
              </a:rPr>
              <a:t>Пересмотр инвестиционных программ ФСК и МРСК с оценкой по критерию экономической эффективности и соответствию прогнозным темпам роста потребления, а также с учетом ценовых сигналов оптового </a:t>
            </a: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рынка</a:t>
            </a:r>
          </a:p>
          <a:p>
            <a:pPr marL="457200" indent="-457200" algn="just">
              <a:buFontTx/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Franklin Gothic Book" pitchFamily="34" charset="0"/>
              </a:rPr>
              <a:t>Публичное обсуждение инвестиционных программ до их утверждения, а также по </a:t>
            </a: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исполнению</a:t>
            </a:r>
            <a:endParaRPr lang="ru-RU" sz="2000" dirty="0">
              <a:solidFill>
                <a:srgbClr val="002060"/>
              </a:solidFill>
              <a:latin typeface="Franklin Gothic Book" pitchFamily="34" charset="0"/>
            </a:endParaRPr>
          </a:p>
          <a:p>
            <a:pPr marL="457200" indent="-457200" algn="just"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Franklin Gothic Book" pitchFamily="34" charset="0"/>
              </a:rPr>
              <a:t>Выбор альтернативных решений по обеспечению надежности по критерию наименьших затрат</a:t>
            </a:r>
          </a:p>
          <a:p>
            <a:pPr marL="457200" indent="-457200" algn="just"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Franklin Gothic Book" pitchFamily="34" charset="0"/>
              </a:rPr>
              <a:t>Внедрение регулирования по модели </a:t>
            </a:r>
            <a:r>
              <a:rPr lang="ru-RU" sz="2000" dirty="0" err="1">
                <a:solidFill>
                  <a:srgbClr val="002060"/>
                </a:solidFill>
                <a:latin typeface="Franklin Gothic Book" pitchFamily="34" charset="0"/>
              </a:rPr>
              <a:t>бэнчмаркинга</a:t>
            </a:r>
            <a:endParaRPr lang="ru-RU" sz="2000" dirty="0">
              <a:solidFill>
                <a:srgbClr val="002060"/>
              </a:solidFill>
              <a:latin typeface="Franklin Gothic Book" pitchFamily="34" charset="0"/>
            </a:endParaRPr>
          </a:p>
          <a:p>
            <a:pPr marL="457200" indent="-457200" algn="just"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Franklin Gothic Book" pitchFamily="34" charset="0"/>
              </a:rPr>
              <a:t>Решение вопроса «последней мили» в 2012-2013 гг.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6630149" y="38781"/>
            <a:ext cx="2755894" cy="849030"/>
            <a:chOff x="725493" y="4404295"/>
            <a:chExt cx="2755894" cy="849030"/>
          </a:xfrm>
        </p:grpSpPr>
        <p:pic>
          <p:nvPicPr>
            <p:cNvPr id="8" name="Picture 1" descr="SPE Logo Short.psd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493" y="4404295"/>
              <a:ext cx="822171" cy="849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475656" y="4524187"/>
              <a:ext cx="2005731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600" b="1" dirty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НЕКОММЕРЧЕСКОЕ </a:t>
              </a:r>
              <a:r>
                <a:rPr lang="ru-RU" sz="600" b="1" dirty="0" smtClean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ПАРТНЕРСТВО</a:t>
              </a:r>
              <a:endParaRPr lang="ru-RU" sz="600" dirty="0">
                <a:solidFill>
                  <a:srgbClr val="FF6600"/>
                </a:solidFill>
              </a:endParaRP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СООБЩЕСТВО</a:t>
              </a: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ПОТРЕБИТЕЛЕЙ ЭНЕРГИИ</a:t>
              </a:r>
              <a:endParaRPr lang="ru-RU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  <a:ea typeface="Calibri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7244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PRE-lin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2659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9512" y="96057"/>
            <a:ext cx="5832648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457200"/>
            <a:r>
              <a:rPr lang="ru-RU" sz="2000" b="1" smtClean="0">
                <a:solidFill>
                  <a:srgbClr val="002060"/>
                </a:solidFill>
                <a:latin typeface="Franklin Gothic Book" pitchFamily="34" charset="0"/>
              </a:rPr>
              <a:t>Предлагаемые решения </a:t>
            </a:r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по </a:t>
            </a:r>
            <a:r>
              <a:rPr lang="ru-RU" sz="2000" b="1" dirty="0">
                <a:solidFill>
                  <a:srgbClr val="002060"/>
                </a:solidFill>
                <a:latin typeface="Franklin Gothic Book" pitchFamily="34" charset="0"/>
              </a:rPr>
              <a:t>изменению </a:t>
            </a:r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модели оптового рынка </a:t>
            </a:r>
            <a:endParaRPr lang="en-US" sz="20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052736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Переход к рынку одного товара</a:t>
            </a: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Основа рынка – двусторонние договоры</a:t>
            </a: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Доплата пиковым станциям</a:t>
            </a:r>
          </a:p>
          <a:p>
            <a:pPr marL="457200" indent="-457200" algn="just">
              <a:buAutoNum type="arabicPeriod"/>
            </a:pPr>
            <a:r>
              <a:rPr lang="ru-RU" sz="2000" dirty="0">
                <a:solidFill>
                  <a:srgbClr val="002060"/>
                </a:solidFill>
                <a:latin typeface="Franklin Gothic Book" pitchFamily="34" charset="0"/>
              </a:rPr>
              <a:t>Запуск рынка газа </a:t>
            </a: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и </a:t>
            </a:r>
            <a:r>
              <a:rPr lang="ru-RU" sz="2000" dirty="0">
                <a:solidFill>
                  <a:srgbClr val="002060"/>
                </a:solidFill>
                <a:latin typeface="Franklin Gothic Book" pitchFamily="34" charset="0"/>
              </a:rPr>
              <a:t>развитие биржевой торговли</a:t>
            </a: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Меры по снижению стоимости новой мощности:</a:t>
            </a: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Franklin Gothic Book" pitchFamily="34" charset="0"/>
              </a:rPr>
              <a:t>	</a:t>
            </a: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- долгосрочные правила</a:t>
            </a: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Franklin Gothic Book" pitchFamily="34" charset="0"/>
              </a:rPr>
              <a:t>	</a:t>
            </a: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- привлечение «длинных денег», в </a:t>
            </a:r>
            <a:r>
              <a:rPr lang="ru-RU" sz="2000" dirty="0" err="1" smtClean="0">
                <a:solidFill>
                  <a:srgbClr val="002060"/>
                </a:solidFill>
                <a:latin typeface="Franklin Gothic Book" pitchFamily="34" charset="0"/>
              </a:rPr>
              <a:t>т.ч</a:t>
            </a: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. пенсионных и страховых</a:t>
            </a: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Franklin Gothic Book" pitchFamily="34" charset="0"/>
              </a:rPr>
              <a:t>	</a:t>
            </a: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- пересмотр налоговой базы для </a:t>
            </a:r>
            <a:r>
              <a:rPr lang="ru-RU" sz="2000" dirty="0" err="1" smtClean="0">
                <a:solidFill>
                  <a:srgbClr val="002060"/>
                </a:solidFill>
                <a:latin typeface="Franklin Gothic Book" pitchFamily="34" charset="0"/>
              </a:rPr>
              <a:t>энергопроектов</a:t>
            </a:r>
            <a:endParaRPr lang="ru-RU" sz="2000" dirty="0" smtClean="0">
              <a:solidFill>
                <a:srgbClr val="002060"/>
              </a:solidFill>
              <a:latin typeface="Franklin Gothic Book" pitchFamily="34" charset="0"/>
            </a:endParaRPr>
          </a:p>
          <a:p>
            <a:pPr algn="just"/>
            <a:r>
              <a:rPr lang="ru-RU" sz="2000" dirty="0">
                <a:solidFill>
                  <a:srgbClr val="002060"/>
                </a:solidFill>
                <a:latin typeface="Franklin Gothic Book" pitchFamily="34" charset="0"/>
              </a:rPr>
              <a:t>	</a:t>
            </a: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- унификация технических решений</a:t>
            </a:r>
          </a:p>
          <a:p>
            <a:pPr marL="457200" indent="-457200" algn="just">
              <a:buAutoNum type="arabicPeriod" startAt="5"/>
            </a:pP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Новые мощности – под двусторонние договоры</a:t>
            </a:r>
          </a:p>
          <a:p>
            <a:pPr marL="457200" indent="-457200" algn="just">
              <a:buAutoNum type="arabicPeriod" startAt="5"/>
            </a:pP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Строительство распределенной генерации</a:t>
            </a:r>
          </a:p>
          <a:p>
            <a:pPr marL="457200" indent="-457200" algn="just">
              <a:buAutoNum type="arabicPeriod" startAt="5"/>
            </a:pP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Рыночные меры по участию потребителей в покрытии пиковых нагрузок.</a:t>
            </a:r>
          </a:p>
          <a:p>
            <a:pPr marL="457200" indent="-457200" algn="just">
              <a:buAutoNum type="arabicPeriod" startAt="5"/>
            </a:pP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Ликвидация перекрестного субсидирование между теплом и электроэнергией</a:t>
            </a:r>
          </a:p>
          <a:p>
            <a:pPr marL="457200" indent="-457200" algn="just">
              <a:buAutoNum type="arabicPeriod" startAt="5"/>
            </a:pP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Полный отказ от механизма ДПМ при новом строительстве и модернизации ген. </a:t>
            </a:r>
            <a:r>
              <a:rPr lang="ru-RU" sz="2000" dirty="0">
                <a:solidFill>
                  <a:srgbClr val="002060"/>
                </a:solidFill>
                <a:latin typeface="Franklin Gothic Book" pitchFamily="34" charset="0"/>
              </a:rPr>
              <a:t>о</a:t>
            </a: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борудования, беспрепятственное строительство потребителями собственной генерации</a:t>
            </a:r>
            <a:endParaRPr lang="ru-RU" sz="2000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6630149" y="38781"/>
            <a:ext cx="2755894" cy="849030"/>
            <a:chOff x="725493" y="4404295"/>
            <a:chExt cx="2755894" cy="849030"/>
          </a:xfrm>
        </p:grpSpPr>
        <p:pic>
          <p:nvPicPr>
            <p:cNvPr id="8" name="Picture 1" descr="SPE Logo Short.psd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493" y="4404295"/>
              <a:ext cx="822171" cy="849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475656" y="4524187"/>
              <a:ext cx="2005731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600" b="1" dirty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НЕКОММЕРЧЕСКОЕ </a:t>
              </a:r>
              <a:r>
                <a:rPr lang="ru-RU" sz="600" b="1" dirty="0" smtClean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ПАРТНЕРСТВО</a:t>
              </a:r>
              <a:endParaRPr lang="ru-RU" sz="600" dirty="0">
                <a:solidFill>
                  <a:srgbClr val="FF6600"/>
                </a:solidFill>
              </a:endParaRP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СООБЩЕСТВО</a:t>
              </a: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ПОТРЕБИТЕЛЕЙ ЭНЕРГИИ</a:t>
              </a:r>
              <a:endParaRPr lang="ru-RU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  <a:ea typeface="Calibri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693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PRE-lin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2659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36808" y="2060848"/>
            <a:ext cx="86409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Равные </a:t>
            </a:r>
            <a:r>
              <a:rPr lang="ru-RU" sz="2000" dirty="0">
                <a:solidFill>
                  <a:srgbClr val="002060"/>
                </a:solidFill>
                <a:latin typeface="Franklin Gothic Book" pitchFamily="34" charset="0"/>
              </a:rPr>
              <a:t>условия конкуренции за потребителя между ГП и </a:t>
            </a: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ЭСО, возможность объединения ГТП в границах субъекта федерации</a:t>
            </a: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Потребитель </a:t>
            </a:r>
            <a:r>
              <a:rPr lang="ru-RU" sz="2000" dirty="0">
                <a:solidFill>
                  <a:srgbClr val="002060"/>
                </a:solidFill>
                <a:latin typeface="Franklin Gothic Book" pitchFamily="34" charset="0"/>
              </a:rPr>
              <a:t>должен иметь безусловное право при условии уведомления не более, чем за 1 месяц сменить сбытовую </a:t>
            </a: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компанию</a:t>
            </a: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Введение </a:t>
            </a:r>
            <a:r>
              <a:rPr lang="ru-RU" sz="2000" dirty="0">
                <a:solidFill>
                  <a:srgbClr val="002060"/>
                </a:solidFill>
                <a:latin typeface="Franklin Gothic Book" pitchFamily="34" charset="0"/>
              </a:rPr>
              <a:t>социальной нормы потребления для </a:t>
            </a: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населения</a:t>
            </a: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Введение </a:t>
            </a:r>
            <a:r>
              <a:rPr lang="ru-RU" sz="2000" dirty="0">
                <a:solidFill>
                  <a:srgbClr val="002060"/>
                </a:solidFill>
                <a:latin typeface="Franklin Gothic Book" pitchFamily="34" charset="0"/>
              </a:rPr>
              <a:t>дифференциации сбытовой надбавки у </a:t>
            </a: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ГП</a:t>
            </a:r>
          </a:p>
          <a:p>
            <a:pPr marL="457200" indent="-457200" algn="just">
              <a:buAutoNum type="arabicPeriod"/>
            </a:pP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Повышение </a:t>
            </a:r>
            <a:r>
              <a:rPr lang="ru-RU" sz="2000" dirty="0">
                <a:solidFill>
                  <a:srgbClr val="002060"/>
                </a:solidFill>
                <a:latin typeface="Franklin Gothic Book" pitchFamily="34" charset="0"/>
              </a:rPr>
              <a:t>платежной дисциплины, введение действенных санкций за </a:t>
            </a:r>
            <a:r>
              <a:rPr lang="ru-RU" sz="2000" dirty="0" smtClean="0">
                <a:solidFill>
                  <a:srgbClr val="002060"/>
                </a:solidFill>
                <a:latin typeface="Franklin Gothic Book" pitchFamily="34" charset="0"/>
              </a:rPr>
              <a:t>неоплату</a:t>
            </a:r>
            <a:endParaRPr lang="ru-RU" sz="2000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96057"/>
            <a:ext cx="5832648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457200"/>
            <a:r>
              <a:rPr lang="ru-RU" sz="2000" b="1" dirty="0">
                <a:solidFill>
                  <a:srgbClr val="002060"/>
                </a:solidFill>
                <a:latin typeface="Franklin Gothic Book" pitchFamily="34" charset="0"/>
              </a:rPr>
              <a:t>П</a:t>
            </a:r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редлагаемое решение по </a:t>
            </a:r>
            <a:r>
              <a:rPr lang="ru-RU" sz="2000" b="1" dirty="0">
                <a:solidFill>
                  <a:srgbClr val="002060"/>
                </a:solidFill>
                <a:latin typeface="Franklin Gothic Book" pitchFamily="34" charset="0"/>
              </a:rPr>
              <a:t>изменению </a:t>
            </a:r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модели розничного рынка </a:t>
            </a:r>
            <a:endParaRPr lang="en-US" sz="20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6630149" y="38781"/>
            <a:ext cx="2755894" cy="849030"/>
            <a:chOff x="725493" y="4404295"/>
            <a:chExt cx="2755894" cy="849030"/>
          </a:xfrm>
        </p:grpSpPr>
        <p:pic>
          <p:nvPicPr>
            <p:cNvPr id="9" name="Picture 1" descr="SPE Logo Short.psd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493" y="4404295"/>
              <a:ext cx="822171" cy="849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475656" y="4524187"/>
              <a:ext cx="2005731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600" b="1" dirty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НЕКОММЕРЧЕСКОЕ </a:t>
              </a:r>
              <a:r>
                <a:rPr lang="ru-RU" sz="600" b="1" dirty="0" smtClean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ПАРТНЕРСТВО</a:t>
              </a:r>
              <a:endParaRPr lang="ru-RU" sz="600" dirty="0">
                <a:solidFill>
                  <a:srgbClr val="FF6600"/>
                </a:solidFill>
              </a:endParaRP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СООБЩЕСТВО</a:t>
              </a: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ПОТРЕБИТЕЛЕЙ ЭНЕРГИИ</a:t>
              </a:r>
              <a:endParaRPr lang="ru-RU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  <a:ea typeface="Calibri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76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PRE-lin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2659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9512" y="-57831"/>
            <a:ext cx="5832648" cy="1015663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457200"/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Сравнение цен для промышленных потребителей в России, Казахстане, Украине, США и странах Еврозоны для 2011 года</a:t>
            </a:r>
            <a:endParaRPr lang="en-US" sz="20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51520" y="6165304"/>
            <a:ext cx="8640960" cy="4191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C00000"/>
                </a:solidFill>
                <a:latin typeface="Franklin Gothic Book" pitchFamily="34" charset="0"/>
              </a:rPr>
              <a:t>Цена </a:t>
            </a:r>
            <a:r>
              <a:rPr lang="ru-RU" sz="1400" b="1" dirty="0">
                <a:solidFill>
                  <a:srgbClr val="C00000"/>
                </a:solidFill>
                <a:latin typeface="Franklin Gothic Book" pitchFamily="34" charset="0"/>
              </a:rPr>
              <a:t>на электроэнергию в РФ в 2011 году превысила цену в США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-9872" y="6604903"/>
            <a:ext cx="81822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>
                <a:solidFill>
                  <a:srgbClr val="002060"/>
                </a:solidFill>
                <a:latin typeface="Franklin Gothic Book" pitchFamily="34" charset="0"/>
              </a:rPr>
              <a:t>Источник данных: Минэкономразвития РФ, сайт </a:t>
            </a:r>
            <a:r>
              <a:rPr lang="ru-RU" sz="1050" dirty="0" err="1" smtClean="0">
                <a:solidFill>
                  <a:srgbClr val="002060"/>
                </a:solidFill>
                <a:latin typeface="Franklin Gothic Book" pitchFamily="34" charset="0"/>
              </a:rPr>
              <a:t>Евростата</a:t>
            </a:r>
            <a:r>
              <a:rPr lang="ru-RU" sz="1050" dirty="0">
                <a:solidFill>
                  <a:srgbClr val="002060"/>
                </a:solidFill>
                <a:latin typeface="Franklin Gothic Book" pitchFamily="34" charset="0"/>
              </a:rPr>
              <a:t>, сайт статистики Р. Казахстан, Украины, оценка НП «СПЭ» 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4456163"/>
              </p:ext>
            </p:extLst>
          </p:nvPr>
        </p:nvGraphicFramePr>
        <p:xfrm>
          <a:off x="6012160" y="1556792"/>
          <a:ext cx="2565400" cy="3696072"/>
        </p:xfrm>
        <a:graphic>
          <a:graphicData uri="http://schemas.openxmlformats.org/drawingml/2006/table">
            <a:tbl>
              <a:tblPr>
                <a:tableStyleId>{638B1855-1B75-4FBE-930C-398BA8C253C6}</a:tableStyleId>
              </a:tblPr>
              <a:tblGrid>
                <a:gridCol w="1714500"/>
                <a:gridCol w="8509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  <a:ea typeface="+mn-ea"/>
                          <a:cs typeface="+mn-cs"/>
                        </a:rPr>
                        <a:t>Страна</a:t>
                      </a:r>
                      <a:endParaRPr lang="ru-RU" sz="1050" b="1" u="none" strike="noStrike" kern="1200" dirty="0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  <a:ea typeface="+mn-ea"/>
                          <a:cs typeface="+mn-cs"/>
                        </a:rPr>
                        <a:t>Цена  </a:t>
                      </a:r>
                      <a:r>
                        <a:rPr lang="en-US" sz="105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  <a:ea typeface="+mn-ea"/>
                          <a:cs typeface="+mn-cs"/>
                        </a:rPr>
                        <a:t>€ / kWh</a:t>
                      </a:r>
                      <a:endParaRPr lang="ru-RU" sz="1050" b="1" u="none" strike="noStrike" kern="1200" dirty="0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 dirty="0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США</a:t>
                      </a:r>
                      <a:endParaRPr lang="ru-RU" sz="1050" b="1" i="0" u="none" strike="noStrike" dirty="0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0,049</a:t>
                      </a:r>
                      <a:endParaRPr lang="ru-RU" sz="1050" b="1" i="0" u="none" strike="noStrike" dirty="0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7072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Казахстан</a:t>
                      </a:r>
                      <a:endParaRPr lang="ru-RU" sz="1050" b="1" i="0" u="none" strike="noStrike" dirty="0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0,053</a:t>
                      </a:r>
                      <a:endParaRPr lang="ru-RU" sz="1050" b="1" i="0" u="none" strike="noStrike" dirty="0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 dirty="0">
                          <a:solidFill>
                            <a:srgbClr val="FF0000"/>
                          </a:solidFill>
                          <a:effectLst/>
                          <a:latin typeface="Franklin Gothic Book" pitchFamily="34" charset="0"/>
                        </a:rPr>
                        <a:t>Россия</a:t>
                      </a:r>
                      <a:endParaRPr lang="ru-RU" sz="1050" b="1" i="0" u="none" strike="noStrike" dirty="0">
                        <a:solidFill>
                          <a:srgbClr val="FF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solidFill>
                            <a:srgbClr val="FF0000"/>
                          </a:solidFill>
                          <a:effectLst/>
                          <a:latin typeface="Franklin Gothic Book" pitchFamily="34" charset="0"/>
                        </a:rPr>
                        <a:t>0,056</a:t>
                      </a:r>
                      <a:endParaRPr lang="ru-RU" sz="1050" b="1" i="0" u="none" strike="noStrike" dirty="0">
                        <a:solidFill>
                          <a:srgbClr val="FF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  <a:ea typeface="+mn-ea"/>
                          <a:cs typeface="+mn-cs"/>
                        </a:rPr>
                        <a:t>Украина</a:t>
                      </a:r>
                      <a:endParaRPr lang="ru-RU" sz="1050" b="1" u="none" strike="noStrike" kern="1200" dirty="0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  <a:ea typeface="+mn-ea"/>
                          <a:cs typeface="+mn-cs"/>
                        </a:rPr>
                        <a:t>0,057</a:t>
                      </a:r>
                      <a:endParaRPr lang="ru-RU" sz="1050" b="1" u="none" strike="noStrike" kern="1200" dirty="0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 dirty="0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Финляндия</a:t>
                      </a:r>
                      <a:endParaRPr lang="ru-RU" sz="1050" b="1" i="0" u="none" strike="noStrike" dirty="0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0,069</a:t>
                      </a:r>
                      <a:endParaRPr lang="ru-RU" sz="1050" b="1" i="0" u="none" strike="noStrike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 dirty="0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Франция</a:t>
                      </a:r>
                      <a:endParaRPr lang="ru-RU" sz="1050" b="1" i="0" u="none" strike="noStrike" dirty="0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0,072</a:t>
                      </a:r>
                      <a:endParaRPr lang="ru-RU" sz="1050" b="1" i="0" u="none" strike="noStrike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 dirty="0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Нидерланды</a:t>
                      </a:r>
                      <a:endParaRPr lang="ru-RU" sz="1050" b="1" i="0" u="none" strike="noStrike" dirty="0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0,084</a:t>
                      </a:r>
                      <a:endParaRPr lang="ru-RU" sz="1050" b="1" i="0" u="none" strike="noStrike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 dirty="0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Дания</a:t>
                      </a:r>
                      <a:endParaRPr lang="ru-RU" sz="1050" b="1" i="0" u="none" strike="noStrike" dirty="0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0,088</a:t>
                      </a:r>
                      <a:endParaRPr lang="ru-RU" sz="1050" b="1" i="0" u="none" strike="noStrike" dirty="0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Швеция</a:t>
                      </a:r>
                      <a:endParaRPr lang="ru-RU" sz="1050" b="1" i="0" u="none" strike="noStrike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0,089</a:t>
                      </a:r>
                      <a:endParaRPr lang="ru-RU" sz="1050" b="1" i="0" u="none" strike="noStrike" dirty="0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Германия</a:t>
                      </a:r>
                      <a:endParaRPr lang="ru-RU" sz="1050" b="1" i="0" u="none" strike="noStrike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0,090</a:t>
                      </a:r>
                      <a:endParaRPr lang="ru-RU" sz="1050" b="1" i="0" u="none" strike="noStrike" dirty="0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Португалия</a:t>
                      </a:r>
                      <a:endParaRPr lang="ru-RU" sz="1050" b="1" i="0" u="none" strike="noStrike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0,090</a:t>
                      </a:r>
                      <a:endParaRPr lang="ru-RU" sz="1050" b="1" i="0" u="none" strike="noStrike" dirty="0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Греция </a:t>
                      </a:r>
                      <a:endParaRPr lang="ru-RU" sz="1050" b="1" i="0" u="none" strike="noStrike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0,092</a:t>
                      </a:r>
                      <a:endParaRPr lang="ru-RU" sz="1050" b="1" i="0" u="none" strike="noStrike" dirty="0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Великобритания</a:t>
                      </a:r>
                      <a:endParaRPr lang="ru-RU" sz="1050" b="1" i="0" u="none" strike="noStrike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0,094</a:t>
                      </a:r>
                      <a:endParaRPr lang="ru-RU" sz="1050" b="1" i="0" u="none" strike="noStrike" dirty="0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Норвегия</a:t>
                      </a:r>
                      <a:endParaRPr lang="ru-RU" sz="1050" b="1" i="0" u="none" strike="noStrike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0,096</a:t>
                      </a:r>
                      <a:endParaRPr lang="ru-RU" sz="1050" b="1" i="0" u="none" strike="noStrike" dirty="0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Польша</a:t>
                      </a:r>
                      <a:endParaRPr lang="ru-RU" sz="1050" b="1" i="0" u="none" strike="noStrike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0,096</a:t>
                      </a:r>
                      <a:endParaRPr lang="ru-RU" sz="1050" b="1" i="0" u="none" strike="noStrike" dirty="0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Венгрия</a:t>
                      </a:r>
                      <a:endParaRPr lang="ru-RU" sz="1050" b="1" i="0" u="none" strike="noStrike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0,098</a:t>
                      </a:r>
                      <a:endParaRPr lang="ru-RU" sz="1050" b="1" i="0" u="none" strike="noStrike" dirty="0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Чехия</a:t>
                      </a:r>
                      <a:endParaRPr lang="ru-RU" sz="1050" b="1" i="0" u="none" strike="noStrike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0,110</a:t>
                      </a:r>
                      <a:endParaRPr lang="ru-RU" sz="1050" b="1" i="0" u="none" strike="noStrike" dirty="0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u="none" strike="noStrike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Италия</a:t>
                      </a:r>
                      <a:endParaRPr lang="ru-RU" sz="1050" b="1" i="0" u="none" strike="noStrike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50" b="1" u="none" strike="noStrike" dirty="0">
                          <a:solidFill>
                            <a:srgbClr val="002060"/>
                          </a:solidFill>
                          <a:effectLst/>
                          <a:latin typeface="Franklin Gothic Book" pitchFamily="34" charset="0"/>
                        </a:rPr>
                        <a:t>0,115</a:t>
                      </a:r>
                      <a:endParaRPr lang="ru-RU" sz="1050" b="1" i="0" u="none" strike="noStrike" dirty="0">
                        <a:solidFill>
                          <a:srgbClr val="00206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251520" y="1021964"/>
            <a:ext cx="8454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>
                <a:solidFill>
                  <a:srgbClr val="002060"/>
                </a:solidFill>
                <a:latin typeface="Franklin Gothic Book" pitchFamily="34" charset="0"/>
              </a:rPr>
              <a:t>€ </a:t>
            </a:r>
            <a:r>
              <a:rPr lang="ru-RU" sz="1050" dirty="0">
                <a:solidFill>
                  <a:srgbClr val="002060"/>
                </a:solidFill>
                <a:latin typeface="Franklin Gothic Book" pitchFamily="34" charset="0"/>
              </a:rPr>
              <a:t>/ </a:t>
            </a:r>
            <a:r>
              <a:rPr lang="en-US" sz="1050" dirty="0">
                <a:solidFill>
                  <a:srgbClr val="002060"/>
                </a:solidFill>
                <a:latin typeface="Franklin Gothic Book" pitchFamily="34" charset="0"/>
              </a:rPr>
              <a:t>kWh</a:t>
            </a:r>
          </a:p>
        </p:txBody>
      </p:sp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1964986"/>
              </p:ext>
            </p:extLst>
          </p:nvPr>
        </p:nvGraphicFramePr>
        <p:xfrm>
          <a:off x="0" y="1050131"/>
          <a:ext cx="5591175" cy="4757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6630149" y="38781"/>
            <a:ext cx="2755894" cy="849030"/>
            <a:chOff x="725493" y="4404295"/>
            <a:chExt cx="2755894" cy="849030"/>
          </a:xfrm>
        </p:grpSpPr>
        <p:pic>
          <p:nvPicPr>
            <p:cNvPr id="12" name="Picture 1" descr="SPE Logo Short.psd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493" y="4404295"/>
              <a:ext cx="822171" cy="849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1475656" y="4524187"/>
              <a:ext cx="2005731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600" b="1" dirty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НЕКОММЕРЧЕСКОЕ </a:t>
              </a:r>
              <a:r>
                <a:rPr lang="ru-RU" sz="600" b="1" dirty="0" smtClean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ПАРТНЕРСТВО</a:t>
              </a:r>
              <a:endParaRPr lang="ru-RU" sz="600" dirty="0">
                <a:solidFill>
                  <a:srgbClr val="FF6600"/>
                </a:solidFill>
              </a:endParaRP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СООБЩЕСТВО</a:t>
              </a: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ПОТРЕБИТЕЛЕЙ ЭНЕРГИИ</a:t>
              </a:r>
              <a:endParaRPr lang="ru-RU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  <a:ea typeface="Calibri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169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PRE-lin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2659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9512" y="249945"/>
            <a:ext cx="5832648" cy="4001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457200"/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Основные факторы роста цены</a:t>
            </a:r>
            <a:endParaRPr lang="en-US" sz="20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6808" y="1988840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  <a:latin typeface="Franklin Gothic Book" pitchFamily="34" charset="0"/>
              </a:rPr>
              <a:t>Инвестиционные программы сетей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  <a:latin typeface="Franklin Gothic Book" pitchFamily="34" charset="0"/>
              </a:rPr>
              <a:t>Цена на газ</a:t>
            </a:r>
            <a:endParaRPr lang="ru-RU" sz="2400" b="1" dirty="0">
              <a:solidFill>
                <a:srgbClr val="002060"/>
              </a:solidFill>
              <a:latin typeface="Franklin Gothic Book" pitchFamily="34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  <a:latin typeface="Franklin Gothic Book" pitchFamily="34" charset="0"/>
              </a:rPr>
              <a:t>Ввод генерирующих объектов по ДПМ, перспектива субсидирования ВИЭ</a:t>
            </a:r>
            <a:endParaRPr lang="ru-RU" sz="2400" b="1" dirty="0">
              <a:solidFill>
                <a:srgbClr val="002060"/>
              </a:solidFill>
              <a:latin typeface="Franklin Gothic Book" pitchFamily="34" charset="0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  <a:latin typeface="Franklin Gothic Book" pitchFamily="34" charset="0"/>
              </a:rPr>
              <a:t>Перекрестное субсидирование между промышленностью и населением и между теплом и электроэнергией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ru-RU" sz="2400" b="1" dirty="0" smtClean="0">
                <a:solidFill>
                  <a:srgbClr val="002060"/>
                </a:solidFill>
                <a:latin typeface="Franklin Gothic Book" pitchFamily="34" charset="0"/>
              </a:rPr>
              <a:t>Ошибка прогнозирования спроса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6630149" y="38781"/>
            <a:ext cx="2755894" cy="849030"/>
            <a:chOff x="725493" y="4404295"/>
            <a:chExt cx="2755894" cy="849030"/>
          </a:xfrm>
        </p:grpSpPr>
        <p:pic>
          <p:nvPicPr>
            <p:cNvPr id="8" name="Picture 1" descr="SPE Logo Short.psd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493" y="4404295"/>
              <a:ext cx="822171" cy="849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475656" y="4524187"/>
              <a:ext cx="2005731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600" b="1" dirty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НЕКОММЕРЧЕСКОЕ </a:t>
              </a:r>
              <a:r>
                <a:rPr lang="ru-RU" sz="600" b="1" dirty="0" smtClean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ПАРТНЕРСТВО</a:t>
              </a:r>
              <a:endParaRPr lang="ru-RU" sz="600" dirty="0">
                <a:solidFill>
                  <a:srgbClr val="FF6600"/>
                </a:solidFill>
              </a:endParaRP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СООБЩЕСТВО</a:t>
              </a: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ПОТРЕБИТЕЛЕЙ ЭНЕРГИИ</a:t>
              </a:r>
              <a:endParaRPr lang="ru-RU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  <a:ea typeface="Calibri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6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PRE-lin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2659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9512" y="249945"/>
            <a:ext cx="7272808" cy="4001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457200"/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Структура  конечной </a:t>
            </a:r>
            <a:r>
              <a:rPr lang="ru-RU" sz="2000" b="1" dirty="0">
                <a:solidFill>
                  <a:srgbClr val="002060"/>
                </a:solidFill>
                <a:latin typeface="Franklin Gothic Book" pitchFamily="34" charset="0"/>
              </a:rPr>
              <a:t>цены на </a:t>
            </a:r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электроэнергию и мощность</a:t>
            </a:r>
            <a:endParaRPr lang="en-US" sz="20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5733256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Franklin Gothic Book" pitchFamily="34" charset="0"/>
              </a:rPr>
              <a:t>В структуре конечной цены в 2011 году  более </a:t>
            </a:r>
            <a:r>
              <a:rPr lang="ru-RU" sz="1600" b="1" dirty="0" smtClean="0">
                <a:solidFill>
                  <a:srgbClr val="C00000"/>
                </a:solidFill>
                <a:latin typeface="Franklin Gothic Book" pitchFamily="34" charset="0"/>
              </a:rPr>
              <a:t>43% </a:t>
            </a:r>
            <a:r>
              <a:rPr lang="ru-RU" sz="1600" b="1" dirty="0">
                <a:solidFill>
                  <a:srgbClr val="C00000"/>
                </a:solidFill>
                <a:latin typeface="Franklin Gothic Book" pitchFamily="34" charset="0"/>
              </a:rPr>
              <a:t>составляют услуги по передаче электроэнергии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50" y="1404938"/>
            <a:ext cx="8242300" cy="40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-9872" y="6604903"/>
            <a:ext cx="60220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>
                <a:solidFill>
                  <a:srgbClr val="002060"/>
                </a:solidFill>
                <a:latin typeface="Franklin Gothic Book" pitchFamily="34" charset="0"/>
              </a:rPr>
              <a:t>Источник данных: НП «Совет рынка» </a:t>
            </a:r>
            <a:endParaRPr lang="ru-RU" sz="1050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2627784" y="2780928"/>
            <a:ext cx="468052" cy="122413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2627784" y="4005064"/>
            <a:ext cx="0" cy="57606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6630149" y="38781"/>
            <a:ext cx="2755894" cy="849030"/>
            <a:chOff x="725493" y="4404295"/>
            <a:chExt cx="2755894" cy="849030"/>
          </a:xfrm>
        </p:grpSpPr>
        <p:pic>
          <p:nvPicPr>
            <p:cNvPr id="11" name="Picture 1" descr="SPE Logo Short.psd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493" y="4404295"/>
              <a:ext cx="822171" cy="849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1475656" y="4524187"/>
              <a:ext cx="2005731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600" b="1" dirty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НЕКОММЕРЧЕСКОЕ </a:t>
              </a:r>
              <a:r>
                <a:rPr lang="ru-RU" sz="600" b="1" dirty="0" smtClean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ПАРТНЕРСТВО</a:t>
              </a:r>
              <a:endParaRPr lang="ru-RU" sz="600" dirty="0">
                <a:solidFill>
                  <a:srgbClr val="FF6600"/>
                </a:solidFill>
              </a:endParaRP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СООБЩЕСТВО</a:t>
              </a: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ПОТРЕБИТЕЛЕЙ ЭНЕРГИИ</a:t>
              </a:r>
              <a:endParaRPr lang="ru-RU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  <a:ea typeface="Calibri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0830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PRE-lin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2659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9512" y="96057"/>
            <a:ext cx="5832648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457200"/>
            <a:r>
              <a:rPr lang="ru-RU" sz="2000" dirty="0">
                <a:solidFill>
                  <a:srgbClr val="002060"/>
                </a:solidFill>
                <a:latin typeface="Franklin Gothic Book" pitchFamily="34" charset="0"/>
                <a:ea typeface="Calibri" pitchFamily="34" charset="0"/>
                <a:cs typeface="Arial" pitchFamily="34" charset="0"/>
              </a:rPr>
              <a:t>Прогноз нерегулируемой цены на мощность в 2013</a:t>
            </a:r>
            <a:endParaRPr lang="en-US" sz="20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6630149" y="38781"/>
            <a:ext cx="2755894" cy="849030"/>
            <a:chOff x="725493" y="4404295"/>
            <a:chExt cx="2755894" cy="849030"/>
          </a:xfrm>
        </p:grpSpPr>
        <p:pic>
          <p:nvPicPr>
            <p:cNvPr id="8" name="Picture 1" descr="SPE Logo Short.psd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493" y="4404295"/>
              <a:ext cx="822171" cy="849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475656" y="4524187"/>
              <a:ext cx="2005731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600" b="1" dirty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НЕКОММЕРЧЕСКОЕ </a:t>
              </a:r>
              <a:r>
                <a:rPr lang="ru-RU" sz="600" b="1" dirty="0" smtClean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ПАРТНЕРСТВО</a:t>
              </a:r>
              <a:endParaRPr lang="ru-RU" sz="600" dirty="0">
                <a:solidFill>
                  <a:srgbClr val="FF6600"/>
                </a:solidFill>
              </a:endParaRP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СООБЩЕСТВО</a:t>
              </a: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ПОТРЕБИТЕЛЕЙ ЭНЕРГИИ</a:t>
              </a:r>
              <a:endParaRPr lang="ru-RU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  <a:ea typeface="Calibri"/>
                <a:cs typeface="Times New Roman"/>
              </a:endParaRPr>
            </a:p>
          </p:txBody>
        </p:sp>
      </p:grp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533011"/>
              </p:ext>
            </p:extLst>
          </p:nvPr>
        </p:nvGraphicFramePr>
        <p:xfrm>
          <a:off x="899593" y="1785392"/>
          <a:ext cx="7272807" cy="25797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0014"/>
                <a:gridCol w="1557525"/>
                <a:gridCol w="890014"/>
                <a:gridCol w="890014"/>
                <a:gridCol w="901139"/>
                <a:gridCol w="2144101"/>
              </a:tblGrid>
              <a:tr h="537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Прогноз цены мощности в 2013</a:t>
                      </a:r>
                      <a:endParaRPr lang="ru-RU" sz="16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 том числе</a:t>
                      </a:r>
                      <a:endParaRPr lang="ru-RU" sz="16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 % к цене</a:t>
                      </a:r>
                      <a:endParaRPr lang="ru-RU" sz="16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673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ДПМ</a:t>
                      </a:r>
                      <a:endParaRPr lang="ru-RU" sz="16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МВР</a:t>
                      </a:r>
                      <a:endParaRPr lang="ru-RU" sz="16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ДПМ</a:t>
                      </a:r>
                      <a:endParaRPr lang="ru-RU" sz="16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МВР</a:t>
                      </a:r>
                      <a:endParaRPr lang="ru-RU" sz="16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537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I ЦЗ</a:t>
                      </a:r>
                      <a:endParaRPr lang="ru-RU" sz="16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278 825</a:t>
                      </a:r>
                      <a:endParaRPr lang="ru-RU" sz="16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86 335</a:t>
                      </a:r>
                      <a:endParaRPr lang="ru-RU" sz="16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7 867</a:t>
                      </a:r>
                      <a:endParaRPr lang="ru-RU" sz="16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31%</a:t>
                      </a:r>
                      <a:endParaRPr lang="ru-RU" sz="16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3%</a:t>
                      </a:r>
                      <a:endParaRPr lang="ru-RU" sz="16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537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II ЦЗ</a:t>
                      </a:r>
                      <a:endParaRPr lang="ru-RU" sz="16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209 482</a:t>
                      </a:r>
                      <a:endParaRPr lang="ru-RU" sz="16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41 003</a:t>
                      </a:r>
                      <a:endParaRPr lang="ru-RU" sz="16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31 922</a:t>
                      </a:r>
                      <a:endParaRPr lang="ru-RU" sz="16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20%</a:t>
                      </a:r>
                      <a:endParaRPr lang="ru-RU" sz="160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15%</a:t>
                      </a:r>
                      <a:endParaRPr lang="ru-RU" sz="1600" dirty="0">
                        <a:effectLst/>
                        <a:latin typeface="Calibri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83568" y="6309320"/>
            <a:ext cx="7128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2060"/>
                </a:solidFill>
              </a:rPr>
              <a:t>Источник данных: ОАО АТС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07604" y="4982737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Цена мощности по мере ввода объектов ДПМ  будет расти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45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PRE-lin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2659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9512" y="249945"/>
            <a:ext cx="6552728" cy="4001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457200"/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Возобновляемая энергетика в России </a:t>
            </a:r>
            <a:endParaRPr lang="en-US" sz="20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07504" y="5955745"/>
            <a:ext cx="8928992" cy="5422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C00000"/>
                </a:solidFill>
                <a:latin typeface="Franklin Gothic Book" pitchFamily="34" charset="0"/>
              </a:rPr>
              <a:t>Цена </a:t>
            </a:r>
            <a:r>
              <a:rPr lang="ru-RU" sz="1400" b="1" dirty="0">
                <a:solidFill>
                  <a:srgbClr val="C00000"/>
                </a:solidFill>
                <a:latin typeface="Franklin Gothic Book" pitchFamily="34" charset="0"/>
              </a:rPr>
              <a:t>на электроэнергию </a:t>
            </a:r>
            <a:r>
              <a:rPr lang="ru-RU" sz="1400" b="1" dirty="0" smtClean="0">
                <a:solidFill>
                  <a:srgbClr val="C00000"/>
                </a:solidFill>
                <a:latin typeface="Franklin Gothic Book" pitchFamily="34" charset="0"/>
              </a:rPr>
              <a:t>(с учетом мощности) на квалифицированном оборудовании ВИЭ в 2012 году составляет  от 3,5 до 10 </a:t>
            </a:r>
            <a:r>
              <a:rPr lang="ru-RU" sz="1400" b="1" dirty="0" err="1" smtClean="0">
                <a:solidFill>
                  <a:srgbClr val="C00000"/>
                </a:solidFill>
                <a:latin typeface="Franklin Gothic Book" pitchFamily="34" charset="0"/>
              </a:rPr>
              <a:t>руб</a:t>
            </a:r>
            <a:r>
              <a:rPr lang="ru-RU" sz="1400" b="1" dirty="0" smtClean="0">
                <a:solidFill>
                  <a:srgbClr val="C00000"/>
                </a:solidFill>
                <a:latin typeface="Franklin Gothic Book" pitchFamily="34" charset="0"/>
              </a:rPr>
              <a:t>/</a:t>
            </a:r>
            <a:r>
              <a:rPr lang="ru-RU" sz="1400" b="1" dirty="0" err="1" smtClean="0">
                <a:solidFill>
                  <a:srgbClr val="C00000"/>
                </a:solidFill>
                <a:latin typeface="Franklin Gothic Book" pitchFamily="34" charset="0"/>
              </a:rPr>
              <a:t>кВтч</a:t>
            </a:r>
            <a:r>
              <a:rPr lang="ru-RU" sz="1400" b="1" dirty="0" smtClean="0">
                <a:solidFill>
                  <a:srgbClr val="C00000"/>
                </a:solidFill>
                <a:latin typeface="Franklin Gothic Book" pitchFamily="34" charset="0"/>
              </a:rPr>
              <a:t> и более. </a:t>
            </a:r>
            <a:endParaRPr lang="ru-RU" sz="1400" b="1" dirty="0">
              <a:solidFill>
                <a:srgbClr val="C00000"/>
              </a:solidFill>
              <a:latin typeface="Franklin Gothic Book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9872" y="6604903"/>
            <a:ext cx="81822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>
                <a:solidFill>
                  <a:srgbClr val="002060"/>
                </a:solidFill>
                <a:latin typeface="Franklin Gothic Book" pitchFamily="34" charset="0"/>
              </a:rPr>
              <a:t>Источник данных: НП Совет рынка, оценка </a:t>
            </a:r>
            <a:r>
              <a:rPr lang="ru-RU" sz="1050" dirty="0">
                <a:solidFill>
                  <a:srgbClr val="002060"/>
                </a:solidFill>
                <a:latin typeface="Franklin Gothic Book" pitchFamily="34" charset="0"/>
              </a:rPr>
              <a:t>НП «</a:t>
            </a:r>
            <a:r>
              <a:rPr lang="ru-RU" sz="1050" dirty="0" smtClean="0">
                <a:solidFill>
                  <a:srgbClr val="002060"/>
                </a:solidFill>
                <a:latin typeface="Franklin Gothic Book" pitchFamily="34" charset="0"/>
              </a:rPr>
              <a:t>Сообщество потребителей энергии» </a:t>
            </a:r>
            <a:endParaRPr lang="ru-RU" sz="1050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251520" y="1331677"/>
            <a:ext cx="4680520" cy="2756162"/>
            <a:chOff x="251520" y="1039774"/>
            <a:chExt cx="4680520" cy="2756162"/>
          </a:xfrm>
        </p:grpSpPr>
        <p:graphicFrame>
          <p:nvGraphicFramePr>
            <p:cNvPr id="15" name="Диаграмма 1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882005125"/>
                </p:ext>
              </p:extLst>
            </p:nvPr>
          </p:nvGraphicFramePr>
          <p:xfrm>
            <a:off x="251520" y="1052736"/>
            <a:ext cx="468052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6" name="TextBox 25"/>
            <p:cNvSpPr txBox="1"/>
            <p:nvPr/>
          </p:nvSpPr>
          <p:spPr>
            <a:xfrm>
              <a:off x="688231" y="1124744"/>
              <a:ext cx="57606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50" dirty="0" smtClean="0">
                  <a:solidFill>
                    <a:srgbClr val="002060"/>
                  </a:solidFill>
                  <a:latin typeface="Franklin Gothic Book" pitchFamily="34" charset="0"/>
                </a:rPr>
                <a:t>МВт</a:t>
              </a:r>
              <a:endParaRPr lang="en-US" sz="1050" dirty="0">
                <a:solidFill>
                  <a:srgbClr val="002060"/>
                </a:solidFill>
                <a:latin typeface="Franklin Gothic Book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763688" y="2852936"/>
              <a:ext cx="64807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+196%</a:t>
              </a:r>
              <a:endParaRPr lang="en-US" sz="1000" dirty="0">
                <a:solidFill>
                  <a:srgbClr val="002060"/>
                </a:solidFill>
                <a:latin typeface="Franklin Gothic Book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228320" y="2671028"/>
              <a:ext cx="64807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+115%</a:t>
              </a:r>
              <a:endParaRPr lang="en-US" sz="1000" dirty="0">
                <a:solidFill>
                  <a:srgbClr val="002060"/>
                </a:solidFill>
                <a:latin typeface="Franklin Gothic Book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47209" y="2329367"/>
              <a:ext cx="50405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+</a:t>
              </a:r>
              <a:r>
                <a:rPr lang="en-US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61</a:t>
              </a:r>
              <a:r>
                <a:rPr lang="ru-RU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%</a:t>
              </a:r>
              <a:endParaRPr lang="en-US" sz="1000" dirty="0">
                <a:solidFill>
                  <a:srgbClr val="002060"/>
                </a:solidFill>
                <a:latin typeface="Franklin Gothic Book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64131" y="1988840"/>
              <a:ext cx="50405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+</a:t>
              </a:r>
              <a:r>
                <a:rPr lang="en-US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49</a:t>
              </a:r>
              <a:r>
                <a:rPr lang="ru-RU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%</a:t>
              </a:r>
              <a:endParaRPr lang="en-US" sz="1000" dirty="0">
                <a:solidFill>
                  <a:srgbClr val="002060"/>
                </a:solidFill>
                <a:latin typeface="Franklin Gothic Book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851920" y="1556792"/>
              <a:ext cx="5040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+</a:t>
              </a:r>
              <a:r>
                <a:rPr lang="en-US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48</a:t>
              </a:r>
              <a:r>
                <a:rPr lang="ru-RU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%</a:t>
              </a:r>
              <a:endParaRPr lang="en-US" sz="1000" dirty="0">
                <a:solidFill>
                  <a:srgbClr val="002060"/>
                </a:solidFill>
                <a:latin typeface="Franklin Gothic Book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427984" y="1039774"/>
              <a:ext cx="5040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+</a:t>
              </a:r>
              <a:r>
                <a:rPr lang="en-US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41</a:t>
              </a:r>
              <a:r>
                <a:rPr lang="ru-RU" sz="1000" dirty="0" smtClean="0">
                  <a:solidFill>
                    <a:srgbClr val="002060"/>
                  </a:solidFill>
                  <a:latin typeface="Franklin Gothic Book" pitchFamily="34" charset="0"/>
                </a:rPr>
                <a:t>%</a:t>
              </a:r>
              <a:endParaRPr lang="en-US" sz="1000" dirty="0">
                <a:solidFill>
                  <a:srgbClr val="002060"/>
                </a:solidFill>
                <a:latin typeface="Franklin Gothic Book" pitchFamily="34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6630149" y="38781"/>
            <a:ext cx="2755894" cy="849030"/>
            <a:chOff x="725493" y="4404295"/>
            <a:chExt cx="2755894" cy="849030"/>
          </a:xfrm>
        </p:grpSpPr>
        <p:pic>
          <p:nvPicPr>
            <p:cNvPr id="12" name="Picture 1" descr="SPE Logo Short.psd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493" y="4404295"/>
              <a:ext cx="822171" cy="849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1475656" y="4524187"/>
              <a:ext cx="2005731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600" b="1" dirty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НЕКОММЕРЧЕСКОЕ </a:t>
              </a:r>
              <a:r>
                <a:rPr lang="ru-RU" sz="600" b="1" dirty="0" smtClean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ПАРТНЕРСТВО</a:t>
              </a:r>
              <a:endParaRPr lang="ru-RU" sz="600" dirty="0">
                <a:solidFill>
                  <a:srgbClr val="FF6600"/>
                </a:solidFill>
              </a:endParaRP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СООБЩЕСТВО</a:t>
              </a: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ПОТРЕБИТЕЛЕЙ ЭНЕРГИИ</a:t>
              </a:r>
              <a:endParaRPr lang="ru-RU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  <a:ea typeface="Calibri"/>
                <a:cs typeface="Times New Roman"/>
              </a:endParaRPr>
            </a:p>
          </p:txBody>
        </p:sp>
      </p:grp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401993"/>
              </p:ext>
            </p:extLst>
          </p:nvPr>
        </p:nvGraphicFramePr>
        <p:xfrm>
          <a:off x="1403648" y="4293096"/>
          <a:ext cx="6190581" cy="1541145"/>
        </p:xfrm>
        <a:graphic>
          <a:graphicData uri="http://schemas.openxmlformats.org/drawingml/2006/table">
            <a:tbl>
              <a:tblPr/>
              <a:tblGrid>
                <a:gridCol w="1049613"/>
                <a:gridCol w="642621"/>
                <a:gridCol w="642621"/>
                <a:gridCol w="642621"/>
                <a:gridCol w="642621"/>
                <a:gridCol w="642621"/>
                <a:gridCol w="642621"/>
                <a:gridCol w="642621"/>
                <a:gridCol w="642621"/>
              </a:tblGrid>
              <a:tr h="20955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Технологии ВИЭ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2013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2014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2015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2016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2017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2018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2019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Ветряные ЭС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350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950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1 650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2 650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4 150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6 150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Малые ГЭС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65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305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588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851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1 145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1 543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1 971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ЭС на биомассе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70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300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420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580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ЭС на биогазе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90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150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230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330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Солнечные ЭС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270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490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740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1 030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1 490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2 000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095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Всего: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345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1 020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2 198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3 531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5 275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7 833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effectLst/>
                          <a:latin typeface="Verdana"/>
                        </a:rPr>
                        <a:t>11 031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  <p:sp>
        <p:nvSpPr>
          <p:cNvPr id="24" name="Подзаголовок 2"/>
          <p:cNvSpPr txBox="1">
            <a:spLocks/>
          </p:cNvSpPr>
          <p:nvPr/>
        </p:nvSpPr>
        <p:spPr>
          <a:xfrm>
            <a:off x="5116876" y="1152101"/>
            <a:ext cx="3775604" cy="14691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Предполагаемые механизмы оплаты ВИЭ :</a:t>
            </a:r>
          </a:p>
          <a:p>
            <a:pPr algn="l"/>
            <a:r>
              <a:rPr lang="ru-RU" sz="1400" b="1" dirty="0" smtClean="0">
                <a:solidFill>
                  <a:srgbClr val="002060"/>
                </a:solidFill>
                <a:latin typeface="Franklin Gothic Book" pitchFamily="34" charset="0"/>
              </a:rPr>
              <a:t>на ОРЭ 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– ДПМ ВИЭ (</a:t>
            </a:r>
            <a:r>
              <a:rPr lang="en-US" sz="1400" dirty="0" smtClean="0">
                <a:solidFill>
                  <a:srgbClr val="002060"/>
                </a:solidFill>
                <a:latin typeface="Franklin Gothic Book" pitchFamily="34" charset="0"/>
              </a:rPr>
              <a:t>WACC = 14%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)</a:t>
            </a:r>
            <a:endParaRPr lang="en-US" sz="1400" dirty="0" smtClean="0">
              <a:solidFill>
                <a:srgbClr val="002060"/>
              </a:solidFill>
              <a:latin typeface="Franklin Gothic Book" pitchFamily="34" charset="0"/>
            </a:endParaRPr>
          </a:p>
          <a:p>
            <a:pPr algn="l"/>
            <a:r>
              <a:rPr lang="ru-RU" sz="1400" b="1" dirty="0">
                <a:solidFill>
                  <a:srgbClr val="002060"/>
                </a:solidFill>
                <a:latin typeface="Franklin Gothic Book" pitchFamily="34" charset="0"/>
              </a:rPr>
              <a:t>на РРЭ 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– приобретение э/э, произведенной  ВИЭ сетевыми организациями </a:t>
            </a:r>
            <a:r>
              <a:rPr lang="ru-RU" sz="1400" dirty="0">
                <a:solidFill>
                  <a:srgbClr val="002060"/>
                </a:solidFill>
                <a:latin typeface="Franklin Gothic Book" pitchFamily="34" charset="0"/>
              </a:rPr>
              <a:t>в целях компенсации </a:t>
            </a:r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потерь (оплата через тариф на передачу)</a:t>
            </a:r>
            <a:endParaRPr lang="ru-RU" sz="1400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25" name="Подзаголовок 2"/>
          <p:cNvSpPr txBox="1">
            <a:spLocks/>
          </p:cNvSpPr>
          <p:nvPr/>
        </p:nvSpPr>
        <p:spPr>
          <a:xfrm>
            <a:off x="251520" y="957214"/>
            <a:ext cx="4680520" cy="4594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solidFill>
                  <a:srgbClr val="002060"/>
                </a:solidFill>
                <a:latin typeface="Franklin Gothic Book" pitchFamily="34" charset="0"/>
              </a:rPr>
              <a:t>Рекомендуемый </a:t>
            </a:r>
            <a:r>
              <a:rPr lang="ru-RU" sz="1200" dirty="0" smtClean="0">
                <a:solidFill>
                  <a:srgbClr val="002060"/>
                </a:solidFill>
                <a:latin typeface="Franklin Gothic Book" pitchFamily="34" charset="0"/>
              </a:rPr>
              <a:t>МЭ объем </a:t>
            </a:r>
            <a:r>
              <a:rPr lang="ru-RU" sz="1200" dirty="0">
                <a:solidFill>
                  <a:srgbClr val="002060"/>
                </a:solidFill>
                <a:latin typeface="Franklin Gothic Book" pitchFamily="34" charset="0"/>
              </a:rPr>
              <a:t>ввода генерации </a:t>
            </a:r>
            <a:r>
              <a:rPr lang="ru-RU" sz="1200" dirty="0" smtClean="0">
                <a:solidFill>
                  <a:srgbClr val="002060"/>
                </a:solidFill>
                <a:latin typeface="Franklin Gothic Book" pitchFamily="34" charset="0"/>
              </a:rPr>
              <a:t>на ОРЭМ</a:t>
            </a:r>
          </a:p>
          <a:p>
            <a:r>
              <a:rPr lang="ru-RU" sz="1200" dirty="0" smtClean="0">
                <a:solidFill>
                  <a:srgbClr val="002060"/>
                </a:solidFill>
                <a:latin typeface="Franklin Gothic Book" pitchFamily="34" charset="0"/>
              </a:rPr>
              <a:t>на </a:t>
            </a:r>
            <a:r>
              <a:rPr lang="ru-RU" sz="1200" dirty="0">
                <a:solidFill>
                  <a:srgbClr val="002060"/>
                </a:solidFill>
                <a:latin typeface="Franklin Gothic Book" pitchFamily="34" charset="0"/>
              </a:rPr>
              <a:t>основе ВИЭ до 2020 </a:t>
            </a:r>
            <a:r>
              <a:rPr lang="ru-RU" sz="1200" dirty="0" smtClean="0">
                <a:solidFill>
                  <a:srgbClr val="002060"/>
                </a:solidFill>
                <a:latin typeface="Franklin Gothic Book" pitchFamily="34" charset="0"/>
              </a:rPr>
              <a:t>года</a:t>
            </a:r>
            <a:endParaRPr lang="ru-RU" sz="1200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27" name="Подзаголовок 2"/>
          <p:cNvSpPr txBox="1">
            <a:spLocks/>
          </p:cNvSpPr>
          <p:nvPr/>
        </p:nvSpPr>
        <p:spPr>
          <a:xfrm>
            <a:off x="5116876" y="2695831"/>
            <a:ext cx="3775604" cy="10907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1400" dirty="0" smtClean="0">
                <a:solidFill>
                  <a:srgbClr val="002060"/>
                </a:solidFill>
                <a:latin typeface="Franklin Gothic Book" pitchFamily="34" charset="0"/>
              </a:rPr>
              <a:t>Прирост конечной цены на э/э до 2020 года за счет ввода ВИЭ</a:t>
            </a:r>
            <a:r>
              <a:rPr lang="en-US" sz="1100" dirty="0" smtClean="0">
                <a:solidFill>
                  <a:srgbClr val="002060"/>
                </a:solidFill>
                <a:latin typeface="Franklin Gothic Book" pitchFamily="34" charset="0"/>
              </a:rPr>
              <a:t>*</a:t>
            </a:r>
            <a:r>
              <a:rPr lang="ru-RU" sz="1100" dirty="0" smtClean="0">
                <a:solidFill>
                  <a:srgbClr val="002060"/>
                </a:solidFill>
                <a:latin typeface="Franklin Gothic Book" pitchFamily="34" charset="0"/>
              </a:rPr>
              <a:t> </a:t>
            </a:r>
          </a:p>
          <a:p>
            <a:pPr algn="l"/>
            <a:r>
              <a:rPr lang="ru-RU" sz="1400" b="1" dirty="0" smtClean="0">
                <a:solidFill>
                  <a:srgbClr val="002060"/>
                </a:solidFill>
                <a:latin typeface="Franklin Gothic Book" pitchFamily="34" charset="0"/>
              </a:rPr>
              <a:t>на ОРЭ : </a:t>
            </a:r>
            <a:r>
              <a:rPr lang="ru-RU" sz="1400" b="1" dirty="0" smtClean="0">
                <a:solidFill>
                  <a:srgbClr val="C00000"/>
                </a:solidFill>
                <a:latin typeface="Franklin Gothic Book" pitchFamily="34" charset="0"/>
              </a:rPr>
              <a:t>3-3,5 %</a:t>
            </a:r>
            <a:r>
              <a:rPr lang="ru-RU" sz="1400" b="1" dirty="0" smtClean="0">
                <a:solidFill>
                  <a:srgbClr val="002060"/>
                </a:solidFill>
                <a:latin typeface="Franklin Gothic Book" pitchFamily="34" charset="0"/>
              </a:rPr>
              <a:t> </a:t>
            </a:r>
            <a:endParaRPr lang="ru-RU" sz="1100" dirty="0">
              <a:solidFill>
                <a:srgbClr val="002060"/>
              </a:solidFill>
              <a:latin typeface="Franklin Gothic Book" pitchFamily="34" charset="0"/>
            </a:endParaRPr>
          </a:p>
          <a:p>
            <a:pPr algn="l"/>
            <a:r>
              <a:rPr lang="ru-RU" sz="1400" b="1" dirty="0" smtClean="0">
                <a:solidFill>
                  <a:srgbClr val="002060"/>
                </a:solidFill>
                <a:latin typeface="Franklin Gothic Book" pitchFamily="34" charset="0"/>
              </a:rPr>
              <a:t>на РРЭ </a:t>
            </a:r>
            <a:r>
              <a:rPr lang="ru-RU" sz="1400" b="1" dirty="0">
                <a:solidFill>
                  <a:srgbClr val="002060"/>
                </a:solidFill>
                <a:latin typeface="Franklin Gothic Book" pitchFamily="34" charset="0"/>
              </a:rPr>
              <a:t>: </a:t>
            </a:r>
            <a:r>
              <a:rPr lang="en-US" sz="1400" b="1" dirty="0" smtClean="0">
                <a:solidFill>
                  <a:srgbClr val="C00000"/>
                </a:solidFill>
                <a:latin typeface="Franklin Gothic Book" pitchFamily="34" charset="0"/>
              </a:rPr>
              <a:t>~1</a:t>
            </a:r>
            <a:r>
              <a:rPr lang="ru-RU" sz="1400" b="1" dirty="0" smtClean="0">
                <a:solidFill>
                  <a:srgbClr val="C00000"/>
                </a:solidFill>
                <a:latin typeface="Franklin Gothic Book" pitchFamily="34" charset="0"/>
              </a:rPr>
              <a:t> </a:t>
            </a:r>
            <a:r>
              <a:rPr lang="ru-RU" sz="1400" b="1" dirty="0">
                <a:solidFill>
                  <a:srgbClr val="C00000"/>
                </a:solidFill>
                <a:latin typeface="Franklin Gothic Book" pitchFamily="34" charset="0"/>
              </a:rPr>
              <a:t>%</a:t>
            </a:r>
            <a:r>
              <a:rPr lang="ru-RU" sz="1400" b="1" dirty="0">
                <a:solidFill>
                  <a:srgbClr val="002060"/>
                </a:solidFill>
                <a:latin typeface="Franklin Gothic Book" pitchFamily="34" charset="0"/>
              </a:rPr>
              <a:t> </a:t>
            </a:r>
            <a:endParaRPr lang="ru-RU" sz="1100" dirty="0">
              <a:solidFill>
                <a:srgbClr val="002060"/>
              </a:solidFill>
              <a:latin typeface="Franklin Gothic Book" pitchFamily="34" charset="0"/>
            </a:endParaRPr>
          </a:p>
          <a:p>
            <a:pPr algn="l"/>
            <a:endParaRPr lang="ru-RU" sz="1400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-9872" y="6374862"/>
            <a:ext cx="81822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solidFill>
                  <a:srgbClr val="002060"/>
                </a:solidFill>
                <a:latin typeface="Franklin Gothic Book" pitchFamily="34" charset="0"/>
              </a:rPr>
              <a:t>Динамика изменения цены </a:t>
            </a:r>
            <a:r>
              <a:rPr lang="en-US" sz="1000" dirty="0" smtClean="0">
                <a:solidFill>
                  <a:srgbClr val="002060"/>
                </a:solidFill>
                <a:latin typeface="Franklin Gothic Book" pitchFamily="34" charset="0"/>
              </a:rPr>
              <a:t>* </a:t>
            </a:r>
            <a:r>
              <a:rPr lang="ru-RU" sz="1000" dirty="0" smtClean="0">
                <a:solidFill>
                  <a:srgbClr val="002060"/>
                </a:solidFill>
                <a:latin typeface="Franklin Gothic Book" pitchFamily="34" charset="0"/>
              </a:rPr>
              <a:t>- оценка проведена на основе имеющихся данных</a:t>
            </a:r>
            <a:endParaRPr lang="ru-RU" sz="1000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44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PRE-lin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2659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9512" y="96057"/>
            <a:ext cx="6552728" cy="70788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457200"/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Меры поддержки ВИЭ в энергетике: предлагаемое решение</a:t>
            </a:r>
            <a:endParaRPr lang="en-US" sz="20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59532" y="5085184"/>
            <a:ext cx="8424936" cy="12961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>
                <a:solidFill>
                  <a:srgbClr val="C00000"/>
                </a:solidFill>
                <a:latin typeface="Franklin Gothic Book" pitchFamily="34" charset="0"/>
              </a:rPr>
              <a:t>Перераспределение государственных дотаций в пользу </a:t>
            </a:r>
            <a:r>
              <a:rPr lang="ru-RU" sz="2000" b="1" dirty="0" smtClean="0">
                <a:solidFill>
                  <a:srgbClr val="C00000"/>
                </a:solidFill>
                <a:latin typeface="Franklin Gothic Book" pitchFamily="34" charset="0"/>
              </a:rPr>
              <a:t>ВИЭ, субсидирование строительства за счет бюджета, обеспечение длинными дешевыми кредитами решило </a:t>
            </a:r>
            <a:r>
              <a:rPr lang="ru-RU" sz="2000" b="1" dirty="0">
                <a:solidFill>
                  <a:srgbClr val="C00000"/>
                </a:solidFill>
                <a:latin typeface="Franklin Gothic Book" pitchFamily="34" charset="0"/>
              </a:rPr>
              <a:t>бы </a:t>
            </a:r>
            <a:r>
              <a:rPr lang="ru-RU" sz="2000" b="1" dirty="0" smtClean="0">
                <a:solidFill>
                  <a:srgbClr val="C00000"/>
                </a:solidFill>
                <a:latin typeface="Franklin Gothic Book" pitchFamily="34" charset="0"/>
              </a:rPr>
              <a:t>проблему окупаемости</a:t>
            </a:r>
            <a:r>
              <a:rPr lang="ru-RU" sz="2000" b="1" dirty="0">
                <a:solidFill>
                  <a:srgbClr val="C00000"/>
                </a:solidFill>
                <a:latin typeface="Franklin Gothic Book" pitchFamily="34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Franklin Gothic Book" pitchFamily="34" charset="0"/>
              </a:rPr>
              <a:t>ВИЭ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6630149" y="38781"/>
            <a:ext cx="2755894" cy="849030"/>
            <a:chOff x="725493" y="4404295"/>
            <a:chExt cx="2755894" cy="849030"/>
          </a:xfrm>
        </p:grpSpPr>
        <p:pic>
          <p:nvPicPr>
            <p:cNvPr id="12" name="Picture 1" descr="SPE Logo Short.psd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493" y="4404295"/>
              <a:ext cx="822171" cy="849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1475656" y="4524187"/>
              <a:ext cx="2005731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600" b="1" dirty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НЕКОММЕРЧЕСКОЕ </a:t>
              </a:r>
              <a:r>
                <a:rPr lang="ru-RU" sz="600" b="1" dirty="0" smtClean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ПАРТНЕРСТВО</a:t>
              </a:r>
              <a:endParaRPr lang="ru-RU" sz="600" dirty="0">
                <a:solidFill>
                  <a:srgbClr val="FF6600"/>
                </a:solidFill>
              </a:endParaRP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СООБЩЕСТВО</a:t>
              </a: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ПОТРЕБИТЕЛЕЙ ЭНЕРГИИ</a:t>
              </a:r>
              <a:endParaRPr lang="ru-RU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  <a:ea typeface="Calibri"/>
                <a:cs typeface="Times New Roman"/>
              </a:endParaRPr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236050" y="1052736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Franklin Gothic Book" pitchFamily="34" charset="0"/>
              </a:rPr>
              <a:t>1. Строить объекты </a:t>
            </a:r>
            <a:r>
              <a:rPr lang="ru-RU" b="1" dirty="0">
                <a:solidFill>
                  <a:srgbClr val="002060"/>
                </a:solidFill>
                <a:latin typeface="Franklin Gothic Book" pitchFamily="34" charset="0"/>
              </a:rPr>
              <a:t>ВИЭ </a:t>
            </a:r>
            <a:r>
              <a:rPr lang="ru-RU" b="1" dirty="0" smtClean="0">
                <a:solidFill>
                  <a:srgbClr val="002060"/>
                </a:solidFill>
                <a:latin typeface="Franklin Gothic Book" pitchFamily="34" charset="0"/>
              </a:rPr>
              <a:t>только </a:t>
            </a:r>
            <a:r>
              <a:rPr lang="ru-RU" b="1" dirty="0">
                <a:solidFill>
                  <a:srgbClr val="002060"/>
                </a:solidFill>
                <a:latin typeface="Franklin Gothic Book" pitchFamily="34" charset="0"/>
              </a:rPr>
              <a:t>в изолированных районах, </a:t>
            </a:r>
            <a:r>
              <a:rPr lang="ru-RU" b="1" dirty="0" smtClean="0">
                <a:solidFill>
                  <a:srgbClr val="002060"/>
                </a:solidFill>
                <a:latin typeface="Franklin Gothic Book" pitchFamily="34" charset="0"/>
              </a:rPr>
              <a:t>что позволит: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solidFill>
                  <a:srgbClr val="002060"/>
                </a:solidFill>
                <a:latin typeface="Franklin Gothic Book" pitchFamily="34" charset="0"/>
              </a:rPr>
              <a:t>           </a:t>
            </a:r>
            <a:r>
              <a:rPr lang="ru-RU" sz="1600" dirty="0" smtClean="0">
                <a:solidFill>
                  <a:srgbClr val="002060"/>
                </a:solidFill>
                <a:latin typeface="Franklin Gothic Book" pitchFamily="34" charset="0"/>
              </a:rPr>
              <a:t>- экономить топливо для существующих дизельных установок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>
                <a:solidFill>
                  <a:srgbClr val="002060"/>
                </a:solidFill>
                <a:latin typeface="Franklin Gothic Book" pitchFamily="34" charset="0"/>
              </a:rPr>
              <a:t>            - экономить бюджетные средства, выделяемые для закупки дорогого топлива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Franklin Gothic Book" pitchFamily="34" charset="0"/>
              </a:rPr>
              <a:t>2</a:t>
            </a:r>
            <a:r>
              <a:rPr lang="ru-RU" b="1" dirty="0">
                <a:solidFill>
                  <a:srgbClr val="002060"/>
                </a:solidFill>
                <a:latin typeface="Franklin Gothic Book" pitchFamily="34" charset="0"/>
              </a:rPr>
              <a:t>. </a:t>
            </a:r>
            <a:r>
              <a:rPr lang="ru-RU" b="1" dirty="0" smtClean="0">
                <a:solidFill>
                  <a:srgbClr val="002060"/>
                </a:solidFill>
                <a:latin typeface="Franklin Gothic Book" pitchFamily="34" charset="0"/>
              </a:rPr>
              <a:t>Обеспечить </a:t>
            </a:r>
            <a:r>
              <a:rPr lang="ru-RU" b="1" dirty="0">
                <a:solidFill>
                  <a:srgbClr val="002060"/>
                </a:solidFill>
                <a:latin typeface="Franklin Gothic Book" pitchFamily="34" charset="0"/>
              </a:rPr>
              <a:t>проекты строительства ВИЭ длинными дешевыми кредитами. </a:t>
            </a:r>
            <a:r>
              <a:rPr lang="ru-RU" b="1" dirty="0" smtClean="0">
                <a:solidFill>
                  <a:srgbClr val="002060"/>
                </a:solidFill>
                <a:latin typeface="Franklin Gothic Book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ru-RU" dirty="0">
                <a:solidFill>
                  <a:srgbClr val="002060"/>
                </a:solidFill>
                <a:latin typeface="Franklin Gothic Book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Franklin Gothic Book" pitchFamily="34" charset="0"/>
              </a:rPr>
              <a:t>         (средства Пенсионного </a:t>
            </a:r>
            <a:r>
              <a:rPr lang="ru-RU" dirty="0">
                <a:solidFill>
                  <a:srgbClr val="002060"/>
                </a:solidFill>
                <a:latin typeface="Franklin Gothic Book" pitchFamily="34" charset="0"/>
              </a:rPr>
              <a:t>фонда России или кредиты государственных </a:t>
            </a:r>
            <a:r>
              <a:rPr lang="ru-RU" dirty="0" smtClean="0">
                <a:solidFill>
                  <a:srgbClr val="002060"/>
                </a:solidFill>
                <a:latin typeface="Franklin Gothic Book" pitchFamily="34" charset="0"/>
              </a:rPr>
              <a:t>банков). </a:t>
            </a:r>
            <a:endParaRPr lang="ru-RU" dirty="0">
              <a:solidFill>
                <a:srgbClr val="002060"/>
              </a:solidFill>
              <a:latin typeface="Franklin Gothic Book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rgbClr val="002060"/>
                </a:solidFill>
                <a:latin typeface="Franklin Gothic Book" pitchFamily="34" charset="0"/>
              </a:rPr>
              <a:t>3. </a:t>
            </a:r>
            <a:r>
              <a:rPr lang="ru-RU" b="1" dirty="0" smtClean="0">
                <a:solidFill>
                  <a:srgbClr val="002060"/>
                </a:solidFill>
                <a:latin typeface="Franklin Gothic Book" pitchFamily="34" charset="0"/>
              </a:rPr>
              <a:t>Полный отказ как от механизма ДПМ ВИЭ на оптовом рынке, так и любых других механизмов субсидирования ВИЭ за счет потребителей!!!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Franklin Gothic Book" pitchFamily="34" charset="0"/>
              </a:rPr>
              <a:t>4. Отказ от механизма покупки сетевыми организациями электроэнергии, произведенной  </a:t>
            </a:r>
            <a:r>
              <a:rPr lang="ru-RU" b="1" dirty="0">
                <a:solidFill>
                  <a:srgbClr val="002060"/>
                </a:solidFill>
                <a:latin typeface="Franklin Gothic Book" pitchFamily="34" charset="0"/>
              </a:rPr>
              <a:t>ВИЭ </a:t>
            </a:r>
            <a:r>
              <a:rPr lang="ru-RU" b="1" dirty="0" smtClean="0">
                <a:solidFill>
                  <a:srgbClr val="002060"/>
                </a:solidFill>
                <a:latin typeface="Franklin Gothic Book" pitchFamily="34" charset="0"/>
              </a:rPr>
              <a:t>в </a:t>
            </a:r>
            <a:r>
              <a:rPr lang="ru-RU" b="1" dirty="0">
                <a:solidFill>
                  <a:srgbClr val="002060"/>
                </a:solidFill>
                <a:latin typeface="Franklin Gothic Book" pitchFamily="34" charset="0"/>
              </a:rPr>
              <a:t>целях компенсации </a:t>
            </a:r>
            <a:r>
              <a:rPr lang="ru-RU" b="1" dirty="0" smtClean="0">
                <a:solidFill>
                  <a:srgbClr val="002060"/>
                </a:solidFill>
                <a:latin typeface="Franklin Gothic Book" pitchFamily="34" charset="0"/>
              </a:rPr>
              <a:t>потерь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9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PRE-lin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2659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51520" y="249945"/>
            <a:ext cx="7272808" cy="4001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457200"/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Зависимость электропотребления от  темпов  роста ВВП</a:t>
            </a:r>
            <a:endParaRPr lang="en-US" sz="20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5924063"/>
            <a:ext cx="7776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C00000"/>
                </a:solidFill>
                <a:latin typeface="Franklin Gothic Book" pitchFamily="34" charset="0"/>
              </a:rPr>
              <a:t>Рост ВВП на 1 % дает 0,335% роста электропотребления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6242819"/>
              </p:ext>
            </p:extLst>
          </p:nvPr>
        </p:nvGraphicFramePr>
        <p:xfrm>
          <a:off x="288925" y="944075"/>
          <a:ext cx="8171507" cy="497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Диаграмма" r:id="rId4" imgW="8191511" imgH="4343490" progId="MSGraph.Chart.8">
                  <p:embed followColorScheme="full"/>
                </p:oleObj>
              </mc:Choice>
              <mc:Fallback>
                <p:oleObj name="Диаграмма" r:id="rId4" imgW="8191511" imgH="434349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25" y="944075"/>
                        <a:ext cx="8171507" cy="4979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Группа 6"/>
          <p:cNvGrpSpPr/>
          <p:nvPr/>
        </p:nvGrpSpPr>
        <p:grpSpPr>
          <a:xfrm>
            <a:off x="6630149" y="38781"/>
            <a:ext cx="2755894" cy="849030"/>
            <a:chOff x="725493" y="4404295"/>
            <a:chExt cx="2755894" cy="849030"/>
          </a:xfrm>
        </p:grpSpPr>
        <p:pic>
          <p:nvPicPr>
            <p:cNvPr id="8" name="Picture 1" descr="SPE Logo Short.psd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493" y="4404295"/>
              <a:ext cx="822171" cy="849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475656" y="4524187"/>
              <a:ext cx="2005731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600" b="1" dirty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НЕКОММЕРЧЕСКОЕ </a:t>
              </a:r>
              <a:r>
                <a:rPr lang="ru-RU" sz="600" b="1" dirty="0" smtClean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ПАРТНЕРСТВО</a:t>
              </a:r>
              <a:endParaRPr lang="ru-RU" sz="600" dirty="0">
                <a:solidFill>
                  <a:srgbClr val="FF6600"/>
                </a:solidFill>
              </a:endParaRP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СООБЩЕСТВО</a:t>
              </a: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ПОТРЕБИТЕЛЕЙ ЭНЕРГИИ</a:t>
              </a:r>
              <a:endParaRPr lang="ru-RU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  <a:ea typeface="Calibri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987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5377"/>
            <a:ext cx="9036496" cy="423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 descr="SPRE-lin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2659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9512" y="249945"/>
            <a:ext cx="5832648" cy="4001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defTabSz="457200"/>
            <a:r>
              <a:rPr lang="ru-RU" sz="2000" b="1" dirty="0" smtClean="0">
                <a:solidFill>
                  <a:srgbClr val="002060"/>
                </a:solidFill>
                <a:latin typeface="Franklin Gothic Book" pitchFamily="34" charset="0"/>
              </a:rPr>
              <a:t>Динамика потребления электрической энергии </a:t>
            </a:r>
            <a:endParaRPr lang="en-US" sz="200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9872" y="6604903"/>
            <a:ext cx="60220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>
                <a:solidFill>
                  <a:srgbClr val="002060"/>
                </a:solidFill>
                <a:latin typeface="Franklin Gothic Book" pitchFamily="34" charset="0"/>
              </a:rPr>
              <a:t>Источник данных: ОАО «СО ЕЭС», ЗАО «АПБЭ», Минэкономразвития РФ, прогноз НП «СПРЭ» </a:t>
            </a:r>
            <a:endParaRPr lang="ru-RU" sz="1050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9872" y="5997044"/>
            <a:ext cx="91538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>
                <a:solidFill>
                  <a:srgbClr val="002060"/>
                </a:solidFill>
                <a:latin typeface="Franklin Gothic Book" pitchFamily="34" charset="0"/>
              </a:rPr>
              <a:t>*СО ЕЭС </a:t>
            </a:r>
            <a:r>
              <a:rPr lang="ru-RU" sz="1050" dirty="0">
                <a:solidFill>
                  <a:srgbClr val="002060"/>
                </a:solidFill>
                <a:latin typeface="Franklin Gothic Book" pitchFamily="34" charset="0"/>
              </a:rPr>
              <a:t>- по данным </a:t>
            </a:r>
            <a:r>
              <a:rPr lang="ru-RU" sz="1050" dirty="0" smtClean="0">
                <a:solidFill>
                  <a:srgbClr val="002060"/>
                </a:solidFill>
                <a:latin typeface="Franklin Gothic Book" pitchFamily="34" charset="0"/>
              </a:rPr>
              <a:t>Отчета ОАО «СО ЕЭС» о </a:t>
            </a:r>
            <a:r>
              <a:rPr lang="ru-RU" sz="1050" dirty="0">
                <a:solidFill>
                  <a:srgbClr val="002060"/>
                </a:solidFill>
                <a:latin typeface="Franklin Gothic Book" pitchFamily="34" charset="0"/>
              </a:rPr>
              <a:t>функционировании ЕЭС </a:t>
            </a:r>
            <a:r>
              <a:rPr lang="ru-RU" sz="1050" dirty="0" smtClean="0">
                <a:solidFill>
                  <a:srgbClr val="002060"/>
                </a:solidFill>
                <a:latin typeface="Franklin Gothic Book" pitchFamily="34" charset="0"/>
              </a:rPr>
              <a:t>России в </a:t>
            </a:r>
            <a:r>
              <a:rPr lang="ru-RU" sz="1050" dirty="0">
                <a:solidFill>
                  <a:srgbClr val="002060"/>
                </a:solidFill>
                <a:latin typeface="Franklin Gothic Book" pitchFamily="34" charset="0"/>
              </a:rPr>
              <a:t>2011 </a:t>
            </a:r>
            <a:r>
              <a:rPr lang="ru-RU" sz="1050" dirty="0" smtClean="0">
                <a:solidFill>
                  <a:srgbClr val="002060"/>
                </a:solidFill>
                <a:latin typeface="Franklin Gothic Book" pitchFamily="34" charset="0"/>
              </a:rPr>
              <a:t>году</a:t>
            </a:r>
          </a:p>
          <a:p>
            <a:r>
              <a:rPr lang="ru-RU" sz="1050" dirty="0" smtClean="0">
                <a:solidFill>
                  <a:srgbClr val="002060"/>
                </a:solidFill>
                <a:latin typeface="Franklin Gothic Book" pitchFamily="34" charset="0"/>
              </a:rPr>
              <a:t>**АПБЭ </a:t>
            </a:r>
            <a:r>
              <a:rPr lang="ru-RU" sz="1050" dirty="0">
                <a:solidFill>
                  <a:srgbClr val="002060"/>
                </a:solidFill>
                <a:latin typeface="Franklin Gothic Book" pitchFamily="34" charset="0"/>
              </a:rPr>
              <a:t>- </a:t>
            </a:r>
            <a:r>
              <a:rPr lang="ru-RU" sz="1050" dirty="0" smtClean="0">
                <a:solidFill>
                  <a:srgbClr val="002060"/>
                </a:solidFill>
                <a:latin typeface="Franklin Gothic Book" pitchFamily="34" charset="0"/>
              </a:rPr>
              <a:t>умеренный вариант развития согласно Сценарным условиям </a:t>
            </a:r>
            <a:r>
              <a:rPr lang="ru-RU" sz="1050" dirty="0">
                <a:solidFill>
                  <a:srgbClr val="002060"/>
                </a:solidFill>
                <a:latin typeface="Franklin Gothic Book" pitchFamily="34" charset="0"/>
              </a:rPr>
              <a:t>развития </a:t>
            </a:r>
            <a:r>
              <a:rPr lang="ru-RU" sz="1050" dirty="0" smtClean="0">
                <a:solidFill>
                  <a:srgbClr val="002060"/>
                </a:solidFill>
                <a:latin typeface="Franklin Gothic Book" pitchFamily="34" charset="0"/>
              </a:rPr>
              <a:t>электроэнергетики на </a:t>
            </a:r>
            <a:r>
              <a:rPr lang="ru-RU" sz="1050" dirty="0">
                <a:solidFill>
                  <a:srgbClr val="002060"/>
                </a:solidFill>
                <a:latin typeface="Franklin Gothic Book" pitchFamily="34" charset="0"/>
              </a:rPr>
              <a:t>период до 2030 </a:t>
            </a:r>
            <a:r>
              <a:rPr lang="ru-RU" sz="1050" dirty="0" smtClean="0">
                <a:solidFill>
                  <a:srgbClr val="002060"/>
                </a:solidFill>
                <a:latin typeface="Franklin Gothic Book" pitchFamily="34" charset="0"/>
              </a:rPr>
              <a:t>года, разработанных ЗАО «АПБЭ»</a:t>
            </a:r>
          </a:p>
          <a:p>
            <a:r>
              <a:rPr lang="ru-RU" sz="1050" dirty="0" smtClean="0">
                <a:solidFill>
                  <a:srgbClr val="002060"/>
                </a:solidFill>
                <a:latin typeface="Franklin Gothic Book" pitchFamily="34" charset="0"/>
              </a:rPr>
              <a:t>***МЭР РФ </a:t>
            </a:r>
            <a:r>
              <a:rPr lang="ru-RU" sz="1050" dirty="0">
                <a:solidFill>
                  <a:srgbClr val="002060"/>
                </a:solidFill>
                <a:latin typeface="Franklin Gothic Book" pitchFamily="34" charset="0"/>
              </a:rPr>
              <a:t>- умеренный вариант развития согласно </a:t>
            </a:r>
            <a:r>
              <a:rPr lang="ru-RU" sz="1050" dirty="0" smtClean="0">
                <a:solidFill>
                  <a:srgbClr val="002060"/>
                </a:solidFill>
                <a:latin typeface="Franklin Gothic Book" pitchFamily="34" charset="0"/>
              </a:rPr>
              <a:t>Сценарным условиям </a:t>
            </a:r>
            <a:r>
              <a:rPr lang="ru-RU" sz="1050" dirty="0">
                <a:solidFill>
                  <a:srgbClr val="002060"/>
                </a:solidFill>
                <a:latin typeface="Franklin Gothic Book" pitchFamily="34" charset="0"/>
              </a:rPr>
              <a:t>долгосрочного прогноза </a:t>
            </a:r>
            <a:r>
              <a:rPr lang="ru-RU" sz="1050" dirty="0" smtClean="0">
                <a:solidFill>
                  <a:srgbClr val="002060"/>
                </a:solidFill>
                <a:latin typeface="Franklin Gothic Book" pitchFamily="34" charset="0"/>
              </a:rPr>
              <a:t>социально-экономического </a:t>
            </a:r>
            <a:r>
              <a:rPr lang="ru-RU" sz="1050" dirty="0">
                <a:solidFill>
                  <a:srgbClr val="002060"/>
                </a:solidFill>
                <a:latin typeface="Franklin Gothic Book" pitchFamily="34" charset="0"/>
              </a:rPr>
              <a:t>развития </a:t>
            </a:r>
            <a:r>
              <a:rPr lang="ru-RU" sz="1050" dirty="0" smtClean="0">
                <a:solidFill>
                  <a:srgbClr val="002060"/>
                </a:solidFill>
                <a:latin typeface="Franklin Gothic Book" pitchFamily="34" charset="0"/>
              </a:rPr>
              <a:t>РФ до </a:t>
            </a:r>
            <a:r>
              <a:rPr lang="ru-RU" sz="1050" dirty="0">
                <a:solidFill>
                  <a:srgbClr val="002060"/>
                </a:solidFill>
                <a:latin typeface="Franklin Gothic Book" pitchFamily="34" charset="0"/>
              </a:rPr>
              <a:t>2030 </a:t>
            </a:r>
            <a:r>
              <a:rPr lang="ru-RU" sz="1050" dirty="0" smtClean="0">
                <a:solidFill>
                  <a:srgbClr val="002060"/>
                </a:solidFill>
                <a:latin typeface="Franklin Gothic Book" pitchFamily="34" charset="0"/>
              </a:rPr>
              <a:t>года, разработанных МЭР РФ</a:t>
            </a:r>
            <a:endParaRPr lang="ru-RU" sz="1050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9532" y="982662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002060"/>
                </a:solidFill>
                <a:latin typeface="Franklin Gothic Book" pitchFamily="34" charset="0"/>
              </a:rPr>
              <a:t>млрд. </a:t>
            </a:r>
            <a:r>
              <a:rPr lang="ru-RU" sz="1200" dirty="0" err="1">
                <a:solidFill>
                  <a:srgbClr val="002060"/>
                </a:solidFill>
                <a:latin typeface="Franklin Gothic Book" pitchFamily="34" charset="0"/>
              </a:rPr>
              <a:t>кВтч</a:t>
            </a:r>
            <a:endParaRPr lang="ru-RU" sz="1200" dirty="0">
              <a:solidFill>
                <a:srgbClr val="002060"/>
              </a:solidFill>
              <a:latin typeface="Franklin Gothic Book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04248" y="1393784"/>
            <a:ext cx="15087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3">
                    <a:lumMod val="50000"/>
                  </a:schemeClr>
                </a:solidFill>
                <a:latin typeface="Franklin Gothic Book" pitchFamily="34" charset="0"/>
              </a:rPr>
              <a:t>МЭР РФ*** +2,5%</a:t>
            </a:r>
            <a:endParaRPr lang="ru-RU" sz="1200" b="1" dirty="0">
              <a:solidFill>
                <a:schemeClr val="accent3">
                  <a:lumMod val="50000"/>
                </a:schemeClr>
              </a:solidFill>
              <a:latin typeface="Franklin Gothic Boo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700567" y="1928313"/>
            <a:ext cx="14434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accent6">
                    <a:lumMod val="50000"/>
                  </a:schemeClr>
                </a:solidFill>
                <a:latin typeface="Franklin Gothic Book" pitchFamily="34" charset="0"/>
              </a:rPr>
              <a:t>АПБЭ** +1,63%</a:t>
            </a:r>
            <a:endParaRPr lang="ru-RU" sz="1200" b="1" dirty="0">
              <a:solidFill>
                <a:schemeClr val="accent6">
                  <a:lumMod val="50000"/>
                </a:schemeClr>
              </a:solidFill>
              <a:latin typeface="Franklin Gothic Boo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58646" y="2839887"/>
            <a:ext cx="14509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err="1" smtClean="0">
                <a:solidFill>
                  <a:srgbClr val="FF9900"/>
                </a:solidFill>
                <a:latin typeface="Franklin Gothic Book" pitchFamily="34" charset="0"/>
              </a:rPr>
              <a:t>Ожид</a:t>
            </a:r>
            <a:r>
              <a:rPr lang="ru-RU" sz="1200" b="1" dirty="0" smtClean="0">
                <a:solidFill>
                  <a:srgbClr val="FF9900"/>
                </a:solidFill>
                <a:latin typeface="Franklin Gothic Book" pitchFamily="34" charset="0"/>
              </a:rPr>
              <a:t>. прогноз +1,3%</a:t>
            </a:r>
            <a:endParaRPr lang="ru-RU" sz="1200" b="1" dirty="0">
              <a:solidFill>
                <a:srgbClr val="FF9900"/>
              </a:solidFill>
              <a:latin typeface="Franklin Gothic Book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6343" y="5263322"/>
            <a:ext cx="86885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  <a:latin typeface="Franklin Gothic Book" pitchFamily="34" charset="0"/>
              </a:rPr>
              <a:t>Разница в прогнозе электропотребления  в 2020 году  между прогнозом МЭР РФ и ожидаемым прогнозом составляет 128,9 млрд. </a:t>
            </a:r>
            <a:r>
              <a:rPr lang="ru-RU" sz="1400" b="1" dirty="0" err="1" smtClean="0">
                <a:solidFill>
                  <a:srgbClr val="C00000"/>
                </a:solidFill>
                <a:latin typeface="Franklin Gothic Book" pitchFamily="34" charset="0"/>
              </a:rPr>
              <a:t>кВтч</a:t>
            </a:r>
            <a:r>
              <a:rPr lang="ru-RU" sz="1400" b="1" dirty="0" smtClean="0">
                <a:solidFill>
                  <a:srgbClr val="C00000"/>
                </a:solidFill>
                <a:latin typeface="Franklin Gothic Book" pitchFamily="34" charset="0"/>
              </a:rPr>
              <a:t> и эквивалентна годовой выработке ТЭС мощностью 19,6 ГВт с КИУМ =75%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6630149" y="38781"/>
            <a:ext cx="2755894" cy="849030"/>
            <a:chOff x="725493" y="4404295"/>
            <a:chExt cx="2755894" cy="849030"/>
          </a:xfrm>
        </p:grpSpPr>
        <p:pic>
          <p:nvPicPr>
            <p:cNvPr id="17" name="Picture 1" descr="SPE Logo Short.psd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5493" y="4404295"/>
              <a:ext cx="822171" cy="8490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TextBox 17"/>
            <p:cNvSpPr txBox="1"/>
            <p:nvPr/>
          </p:nvSpPr>
          <p:spPr>
            <a:xfrm>
              <a:off x="1475656" y="4524187"/>
              <a:ext cx="2005731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600" b="1" dirty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НЕКОММЕРЧЕСКОЕ </a:t>
              </a:r>
              <a:r>
                <a:rPr lang="ru-RU" sz="600" b="1" dirty="0" smtClean="0">
                  <a:solidFill>
                    <a:srgbClr val="FF66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ПАРТНЕРСТВО</a:t>
              </a:r>
              <a:endParaRPr lang="ru-RU" sz="600" dirty="0">
                <a:solidFill>
                  <a:srgbClr val="FF6600"/>
                </a:solidFill>
              </a:endParaRP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СООБЩЕСТВО</a:t>
              </a:r>
            </a:p>
            <a:p>
              <a:pPr>
                <a:spcAft>
                  <a:spcPts val="0"/>
                </a:spcAft>
                <a:tabLst>
                  <a:tab pos="2969895" algn="ctr"/>
                  <a:tab pos="5940425" algn="r"/>
                </a:tabLst>
              </a:pPr>
              <a:r>
                <a:rPr lang="ru-RU" sz="11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Franklin Gothic Book" pitchFamily="34" charset="0"/>
                </a:rPr>
                <a:t>ПОТРЕБИТЕЛЕЙ ЭНЕРГИИ</a:t>
              </a:r>
              <a:endParaRPr lang="ru-RU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Franklin Gothic Book" pitchFamily="34" charset="0"/>
                <a:ea typeface="Calibri"/>
                <a:cs typeface="Times New Roman"/>
              </a:endParaRPr>
            </a:p>
          </p:txBody>
        </p:sp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2833B-D0E0-3448-9241-98DE7E37AC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58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5362</TotalTime>
  <Words>1129</Words>
  <Application>Microsoft Office PowerPoint</Application>
  <PresentationFormat>Экран (4:3)</PresentationFormat>
  <Paragraphs>278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Office Theme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otyurin</dc:creator>
  <cp:lastModifiedBy>1</cp:lastModifiedBy>
  <cp:revision>216</cp:revision>
  <cp:lastPrinted>2012-10-10T07:16:13Z</cp:lastPrinted>
  <dcterms:created xsi:type="dcterms:W3CDTF">2012-03-11T09:19:23Z</dcterms:created>
  <dcterms:modified xsi:type="dcterms:W3CDTF">2012-11-01T12:42:24Z</dcterms:modified>
</cp:coreProperties>
</file>