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07" r:id="rId2"/>
    <p:sldId id="299" r:id="rId3"/>
    <p:sldId id="313" r:id="rId4"/>
    <p:sldId id="285" r:id="rId5"/>
    <p:sldId id="314" r:id="rId6"/>
    <p:sldId id="311" r:id="rId7"/>
    <p:sldId id="312" r:id="rId8"/>
    <p:sldId id="308" r:id="rId9"/>
    <p:sldId id="309" r:id="rId10"/>
    <p:sldId id="310" r:id="rId11"/>
    <p:sldId id="300" r:id="rId12"/>
    <p:sldId id="301" r:id="rId13"/>
    <p:sldId id="302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54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10%20&#1044;&#1054;&#1050;&#1051;&#1040;&#1044;&#1067;%20&#1048;%20&#1042;&#1067;&#1057;&#1058;&#1059;&#1055;&#1051;&#1045;&#1053;&#1048;&#1071;\2012%20&#1057;&#1054;&#1063;&#1048;\2010-2011%20&#1094;&#1077;&#1085;&#1072;%20&#1085;&#1072;%20&#1101;&#1101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cat>
            <c:strRef>
              <c:f>графики!$C$64:$C$81</c:f>
              <c:strCache>
                <c:ptCount val="18"/>
                <c:pt idx="0">
                  <c:v>США</c:v>
                </c:pt>
                <c:pt idx="1">
                  <c:v>Казахстан</c:v>
                </c:pt>
                <c:pt idx="2">
                  <c:v>Россия</c:v>
                </c:pt>
                <c:pt idx="3">
                  <c:v>Украина</c:v>
                </c:pt>
                <c:pt idx="4">
                  <c:v>Финляндия</c:v>
                </c:pt>
                <c:pt idx="5">
                  <c:v>Франция</c:v>
                </c:pt>
                <c:pt idx="6">
                  <c:v>Нидерланды</c:v>
                </c:pt>
                <c:pt idx="7">
                  <c:v>Дания</c:v>
                </c:pt>
                <c:pt idx="8">
                  <c:v>Швеция</c:v>
                </c:pt>
                <c:pt idx="9">
                  <c:v>Германия</c:v>
                </c:pt>
                <c:pt idx="10">
                  <c:v>Португалия</c:v>
                </c:pt>
                <c:pt idx="11">
                  <c:v>Греция </c:v>
                </c:pt>
                <c:pt idx="12">
                  <c:v>Великобритания</c:v>
                </c:pt>
                <c:pt idx="13">
                  <c:v>Норвегия</c:v>
                </c:pt>
                <c:pt idx="14">
                  <c:v>Польша</c:v>
                </c:pt>
                <c:pt idx="15">
                  <c:v>Венгрия</c:v>
                </c:pt>
                <c:pt idx="16">
                  <c:v>Чехия</c:v>
                </c:pt>
                <c:pt idx="17">
                  <c:v>Италия</c:v>
                </c:pt>
              </c:strCache>
            </c:strRef>
          </c:cat>
          <c:val>
            <c:numRef>
              <c:f>графики!$D$64:$D$81</c:f>
              <c:numCache>
                <c:formatCode>#,##0.000</c:formatCode>
                <c:ptCount val="18"/>
                <c:pt idx="0">
                  <c:v>4.9441943102057559E-2</c:v>
                </c:pt>
                <c:pt idx="1">
                  <c:v>5.3295446001756175E-2</c:v>
                </c:pt>
                <c:pt idx="2">
                  <c:v>5.6229472487037892E-2</c:v>
                </c:pt>
                <c:pt idx="3">
                  <c:v>5.6736066975398895E-2</c:v>
                </c:pt>
                <c:pt idx="4">
                  <c:v>6.8599999999999994E-2</c:v>
                </c:pt>
                <c:pt idx="5">
                  <c:v>7.22E-2</c:v>
                </c:pt>
                <c:pt idx="6">
                  <c:v>8.4099999999999994E-2</c:v>
                </c:pt>
                <c:pt idx="7">
                  <c:v>8.7499999999999994E-2</c:v>
                </c:pt>
                <c:pt idx="8">
                  <c:v>8.8700000000000001E-2</c:v>
                </c:pt>
                <c:pt idx="9">
                  <c:v>0.09</c:v>
                </c:pt>
                <c:pt idx="10">
                  <c:v>9.0300000000000005E-2</c:v>
                </c:pt>
                <c:pt idx="11">
                  <c:v>9.1700000000000004E-2</c:v>
                </c:pt>
                <c:pt idx="12">
                  <c:v>9.3899999999999997E-2</c:v>
                </c:pt>
                <c:pt idx="13">
                  <c:v>9.6199999999999994E-2</c:v>
                </c:pt>
                <c:pt idx="14">
                  <c:v>9.6299999999999997E-2</c:v>
                </c:pt>
                <c:pt idx="15">
                  <c:v>9.7799999999999998E-2</c:v>
                </c:pt>
                <c:pt idx="16">
                  <c:v>0.10970000000000001</c:v>
                </c:pt>
                <c:pt idx="17">
                  <c:v>0.1145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09024"/>
        <c:axId val="80210560"/>
      </c:barChart>
      <c:catAx>
        <c:axId val="80209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0210560"/>
        <c:crosses val="autoZero"/>
        <c:auto val="1"/>
        <c:lblAlgn val="ctr"/>
        <c:lblOffset val="100"/>
        <c:noMultiLvlLbl val="0"/>
      </c:catAx>
      <c:valAx>
        <c:axId val="80210560"/>
        <c:scaling>
          <c:orientation val="minMax"/>
          <c:max val="0.12000000000000001"/>
        </c:scaling>
        <c:delete val="0"/>
        <c:axPos val="b"/>
        <c:majorGridlines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ru-RU"/>
          </a:p>
        </c:txPr>
        <c:crossAx val="802090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4245188101487312E-2"/>
          <c:y val="2.0995188101487313E-2"/>
          <c:w val="0.9057548118985127"/>
          <c:h val="0.795347039953339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Ветряные ЭС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Лист1!$C$15:$J$15</c:f>
              <c:numCache>
                <c:formatCode>#,##0</c:formatCode>
                <c:ptCount val="8"/>
                <c:pt idx="0">
                  <c:v>0</c:v>
                </c:pt>
                <c:pt idx="1">
                  <c:v>150</c:v>
                </c:pt>
                <c:pt idx="2">
                  <c:v>350</c:v>
                </c:pt>
                <c:pt idx="3">
                  <c:v>950</c:v>
                </c:pt>
                <c:pt idx="4">
                  <c:v>1650</c:v>
                </c:pt>
                <c:pt idx="5">
                  <c:v>2650</c:v>
                </c:pt>
                <c:pt idx="6">
                  <c:v>4150</c:v>
                </c:pt>
                <c:pt idx="7">
                  <c:v>6150</c:v>
                </c:pt>
              </c:numCache>
            </c:numRef>
          </c:val>
        </c:ser>
        <c:ser>
          <c:idx val="1"/>
          <c:order val="1"/>
          <c:tx>
            <c:strRef>
              <c:f>Лист1!$B$16</c:f>
              <c:strCache>
                <c:ptCount val="1"/>
                <c:pt idx="0">
                  <c:v>Малые ГЭС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Лист1!$C$16:$J$16</c:f>
              <c:numCache>
                <c:formatCode>#,##0</c:formatCode>
                <c:ptCount val="8"/>
                <c:pt idx="0">
                  <c:v>0</c:v>
                </c:pt>
                <c:pt idx="1">
                  <c:v>65</c:v>
                </c:pt>
                <c:pt idx="2">
                  <c:v>305</c:v>
                </c:pt>
                <c:pt idx="3">
                  <c:v>588</c:v>
                </c:pt>
                <c:pt idx="4">
                  <c:v>851</c:v>
                </c:pt>
                <c:pt idx="5">
                  <c:v>1145</c:v>
                </c:pt>
                <c:pt idx="6">
                  <c:v>1543</c:v>
                </c:pt>
                <c:pt idx="7">
                  <c:v>1971</c:v>
                </c:pt>
              </c:numCache>
            </c:numRef>
          </c:val>
        </c:ser>
        <c:ser>
          <c:idx val="2"/>
          <c:order val="2"/>
          <c:tx>
            <c:strRef>
              <c:f>Лист1!$B$17</c:f>
              <c:strCache>
                <c:ptCount val="1"/>
                <c:pt idx="0">
                  <c:v>ЭС на биомассе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Лист1!$C$17:$J$17</c:f>
              <c:numCache>
                <c:formatCode>#,##0</c:formatCode>
                <c:ptCount val="8"/>
                <c:pt idx="0">
                  <c:v>0</c:v>
                </c:pt>
                <c:pt idx="1">
                  <c:v>20</c:v>
                </c:pt>
                <c:pt idx="2">
                  <c:v>70</c:v>
                </c:pt>
                <c:pt idx="3">
                  <c:v>120</c:v>
                </c:pt>
                <c:pt idx="4">
                  <c:v>200</c:v>
                </c:pt>
                <c:pt idx="5">
                  <c:v>300</c:v>
                </c:pt>
                <c:pt idx="6">
                  <c:v>420</c:v>
                </c:pt>
                <c:pt idx="7">
                  <c:v>580</c:v>
                </c:pt>
              </c:numCache>
            </c:numRef>
          </c:val>
        </c:ser>
        <c:ser>
          <c:idx val="3"/>
          <c:order val="3"/>
          <c:tx>
            <c:strRef>
              <c:f>Лист1!$B$18</c:f>
              <c:strCache>
                <c:ptCount val="1"/>
                <c:pt idx="0">
                  <c:v>ЭС на биогазе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Лист1!$C$18:$J$18</c:f>
              <c:numCache>
                <c:formatCode>#,##0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25</c:v>
                </c:pt>
                <c:pt idx="3">
                  <c:v>50</c:v>
                </c:pt>
                <c:pt idx="4">
                  <c:v>90</c:v>
                </c:pt>
                <c:pt idx="5">
                  <c:v>150</c:v>
                </c:pt>
                <c:pt idx="6">
                  <c:v>230</c:v>
                </c:pt>
                <c:pt idx="7">
                  <c:v>330</c:v>
                </c:pt>
              </c:numCache>
            </c:numRef>
          </c:val>
        </c:ser>
        <c:ser>
          <c:idx val="4"/>
          <c:order val="4"/>
          <c:tx>
            <c:strRef>
              <c:f>Лист1!$B$19</c:f>
              <c:strCache>
                <c:ptCount val="1"/>
                <c:pt idx="0">
                  <c:v>Солнечные ЭС</c:v>
                </c:pt>
              </c:strCache>
            </c:strRef>
          </c:tx>
          <c:spPr>
            <a:solidFill>
              <a:srgbClr val="FFCC00"/>
            </a:solidFill>
          </c:spPr>
          <c:invertIfNegative val="0"/>
          <c:cat>
            <c:numRef>
              <c:f>Лист1!$C$14:$J$14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Лист1!$C$19:$J$19</c:f>
              <c:numCache>
                <c:formatCode>#,##0</c:formatCode>
                <c:ptCount val="8"/>
                <c:pt idx="0">
                  <c:v>0</c:v>
                </c:pt>
                <c:pt idx="1">
                  <c:v>100</c:v>
                </c:pt>
                <c:pt idx="2">
                  <c:v>270</c:v>
                </c:pt>
                <c:pt idx="3">
                  <c:v>490</c:v>
                </c:pt>
                <c:pt idx="4">
                  <c:v>740</c:v>
                </c:pt>
                <c:pt idx="5">
                  <c:v>1030</c:v>
                </c:pt>
                <c:pt idx="6">
                  <c:v>1490</c:v>
                </c:pt>
                <c:pt idx="7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176704"/>
        <c:axId val="111190784"/>
      </c:barChart>
      <c:catAx>
        <c:axId val="1111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rgbClr val="002060"/>
                </a:solidFill>
                <a:latin typeface="Franklin Gothic Book" pitchFamily="34" charset="0"/>
              </a:defRPr>
            </a:pPr>
            <a:endParaRPr lang="ru-RU"/>
          </a:p>
        </c:txPr>
        <c:crossAx val="111190784"/>
        <c:crosses val="autoZero"/>
        <c:auto val="1"/>
        <c:lblAlgn val="ctr"/>
        <c:lblOffset val="100"/>
        <c:noMultiLvlLbl val="0"/>
      </c:catAx>
      <c:valAx>
        <c:axId val="1111907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800">
                <a:solidFill>
                  <a:srgbClr val="002060"/>
                </a:solidFill>
                <a:latin typeface="Franklin Gothic Book" pitchFamily="34" charset="0"/>
              </a:defRPr>
            </a:pPr>
            <a:endParaRPr lang="ru-RU"/>
          </a:p>
        </c:txPr>
        <c:crossAx val="11117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2654199475065613E-2"/>
          <c:y val="0.89718832020997374"/>
          <c:w val="0.9762346894138233"/>
          <c:h val="9.9141513560804875E-2"/>
        </c:manualLayout>
      </c:layout>
      <c:overlay val="0"/>
      <c:txPr>
        <a:bodyPr/>
        <a:lstStyle/>
        <a:p>
          <a:pPr>
            <a:defRPr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18AC196-64DE-47C9-BDEE-23FCF18D82D8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877E02D-3E5C-4716-99A4-BED68AA2B5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9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71C4D309-31BC-481F-9E3E-968D970C48CF}" type="datetimeFigureOut">
              <a:rPr lang="ru-RU" smtClean="0"/>
              <a:t>01.11.2012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29CD6CA-9236-488A-97C2-9988CF008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80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5E62-D151-41C3-B5D4-9F028E167E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37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F5D8-3010-40E7-AF2B-C676F88783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8840C-BBBD-41DC-8C89-4DFE1B10D6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8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4B46-313A-4537-8BB7-7F15C46E64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51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0A6BA-8512-493F-9622-E7A4E80B17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5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BCB13-0308-42E6-8AB9-5D079E1FB6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6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4A3-CB4C-45A2-8710-E99078C0AD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5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65EFB-EBC9-430D-8637-3877AD50E4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84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5E94-35DD-40FA-ACFD-0E0CCE2F83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73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6117-8171-4F78-8197-D22C3D55B3B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1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A4E0-8F89-43B4-9162-D360C285FF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0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E623B2A-DE4B-403B-84F0-9BC982182D8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11/1/2012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PRE-podlogk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381500" y="3013501"/>
            <a:ext cx="4305300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Перспективы  развития рынков электроэнергии</a:t>
            </a:r>
            <a:endParaRPr lang="ru-RU" sz="20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81500" y="4508798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Докладчик</a:t>
            </a:r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: Говоров Д.С.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 flipH="1">
            <a:off x="2273300" y="4933950"/>
            <a:ext cx="38481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59002" y="5920135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26 октября 2012 года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95536" y="5373217"/>
            <a:ext cx="3013843" cy="1115406"/>
            <a:chOff x="467544" y="4257811"/>
            <a:chExt cx="3013843" cy="1115406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257811"/>
              <a:ext cx="1080120" cy="1115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475656" y="4524187"/>
              <a:ext cx="20057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7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7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700" dirty="0"/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200" b="1" dirty="0">
                  <a:solidFill>
                    <a:schemeClr val="bg1"/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200" b="1" dirty="0">
                  <a:solidFill>
                    <a:schemeClr val="bg1"/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200" b="1" dirty="0">
                <a:solidFill>
                  <a:schemeClr val="bg1"/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7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-57831"/>
            <a:ext cx="5832648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Основные результаты совершенствования функционирования розничных  рынков в 2012 году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340768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Совершенствование системы ценообразования на розничном рынке </a:t>
            </a: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Оплата </a:t>
            </a:r>
            <a:r>
              <a:rPr lang="ru-RU" sz="1600" dirty="0">
                <a:solidFill>
                  <a:srgbClr val="002060"/>
                </a:solidFill>
                <a:latin typeface="Franklin Gothic Book" pitchFamily="34" charset="0"/>
              </a:rPr>
              <a:t>«генерирующей» мощности НЕ в часы собственного максимума, а в часы максимума региона = установление единого времени для расчетов пикового потребления электрической энергии на оптовом и розничном рынке, и, как следствие, исключения «эффекта </a:t>
            </a:r>
            <a:r>
              <a:rPr lang="ru-RU" sz="1600" dirty="0" err="1">
                <a:solidFill>
                  <a:srgbClr val="002060"/>
                </a:solidFill>
                <a:latin typeface="Franklin Gothic Book" pitchFamily="34" charset="0"/>
              </a:rPr>
              <a:t>сальдирования</a:t>
            </a:r>
            <a:r>
              <a:rPr lang="ru-RU" sz="1600" dirty="0">
                <a:solidFill>
                  <a:srgbClr val="002060"/>
                </a:solidFill>
                <a:latin typeface="Franklin Gothic Book" pitchFamily="34" charset="0"/>
              </a:rPr>
              <a:t>» мощности</a:t>
            </a:r>
          </a:p>
          <a:p>
            <a:pPr algn="just"/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Повышение доступности оптового рынка</a:t>
            </a:r>
          </a:p>
          <a:p>
            <a:pPr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Franklin Gothic Book" pitchFamily="34" charset="0"/>
              </a:rPr>
              <a:t>отмена обязательства по компенсации «выпадающих доходов ГП</a:t>
            </a:r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» при уведомлении в установленные сроки</a:t>
            </a:r>
            <a:endParaRPr lang="ru-RU" sz="16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Franklin Gothic Book" pitchFamily="34" charset="0"/>
              </a:rPr>
              <a:t>отказ от оценки социально-экономических последствий для региона</a:t>
            </a:r>
          </a:p>
          <a:p>
            <a:pPr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Franklin Gothic Book" pitchFamily="34" charset="0"/>
              </a:rPr>
              <a:t>отмена требования об обязательном включении объёмов в СПБ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Дифференциация сбытовой надбавки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ГП (как принцип)</a:t>
            </a:r>
            <a:endParaRPr lang="ru-RU" b="1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Расширение стандартов раскрытия информации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endParaRPr lang="ru-RU" sz="1600" b="1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5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96057"/>
            <a:ext cx="583264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Оптимизация ценообразования в сетевом комплексе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41277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Включение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в базу инвестированного капитала только востребованной сетевой мощности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Изменение модели инвестиционного процесса </a:t>
            </a:r>
          </a:p>
          <a:p>
            <a:pPr marL="0" lvl="2"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       - повышение ответственности потребителя за заказ мощности при </a:t>
            </a:r>
          </a:p>
          <a:p>
            <a:pPr marL="0" lvl="2"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         тех.  присоединении</a:t>
            </a:r>
          </a:p>
          <a:p>
            <a:pPr marL="0" lvl="2"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       - симметричная ответственность сетей за нарушение сроков и условий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Пересмотр инвестиционных программ ФСК и МРСК с оценкой по критерию экономической эффективности и соответствию прогнозным темпам роста потребления, а также с учетом ценовых сигналов оптового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рынка</a:t>
            </a:r>
          </a:p>
          <a:p>
            <a:pPr marL="457200" indent="-457200" algn="just">
              <a:buFontTx/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Публичное обсуждение инвестиционных программ до их утверждения, а также по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исполнению</a:t>
            </a:r>
            <a:endParaRPr lang="ru-RU" sz="20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Выбор альтернативных решений по обеспечению надежности по критерию наименьших затрат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Внедрение регулирования по модели </a:t>
            </a:r>
            <a:r>
              <a:rPr lang="ru-RU" sz="2000" dirty="0" err="1">
                <a:solidFill>
                  <a:srgbClr val="002060"/>
                </a:solidFill>
                <a:latin typeface="Franklin Gothic Book" pitchFamily="34" charset="0"/>
              </a:rPr>
              <a:t>бэнчмаркинга</a:t>
            </a:r>
            <a:endParaRPr lang="ru-RU" sz="20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Решение вопроса «последней мили» в 2012-2013 гг.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24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96057"/>
            <a:ext cx="583264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smtClean="0">
                <a:solidFill>
                  <a:srgbClr val="002060"/>
                </a:solidFill>
                <a:latin typeface="Franklin Gothic Book" pitchFamily="34" charset="0"/>
              </a:rPr>
              <a:t>Предлагаемые решения 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по </a:t>
            </a:r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изменению 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модели оптового рынка 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05273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Переход к рынку одного товара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Основа рынка – двусторонние договоры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Доплата пиковым станциям</a:t>
            </a:r>
          </a:p>
          <a:p>
            <a:pPr marL="457200" indent="-457200" algn="just"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Запуск рынка газа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и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развитие биржевой торговли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Меры по снижению стоимости новой мощности: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- долгосрочные правила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- привлечение «длинных денег», в </a:t>
            </a:r>
            <a:r>
              <a:rPr lang="ru-RU" sz="2000" dirty="0" err="1" smtClean="0">
                <a:solidFill>
                  <a:srgbClr val="002060"/>
                </a:solidFill>
                <a:latin typeface="Franklin Gothic Book" pitchFamily="34" charset="0"/>
              </a:rPr>
              <a:t>т.ч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. пенсионных и страховых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- пересмотр налоговой базы для </a:t>
            </a:r>
            <a:r>
              <a:rPr lang="ru-RU" sz="2000" dirty="0" err="1" smtClean="0">
                <a:solidFill>
                  <a:srgbClr val="002060"/>
                </a:solidFill>
                <a:latin typeface="Franklin Gothic Book" pitchFamily="34" charset="0"/>
              </a:rPr>
              <a:t>энергопроектов</a:t>
            </a:r>
            <a:endParaRPr lang="ru-RU" sz="20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- унификация технических решений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Новые мощности – под двусторонние договоры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Строительство распределенной генерации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Рыночные меры по участию потребителей в покрытии пиковых нагрузок.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Ликвидация перекрестного субсидирование между теплом и электроэнергией</a:t>
            </a:r>
          </a:p>
          <a:p>
            <a:pPr marL="457200" indent="-457200" algn="just">
              <a:buAutoNum type="arabicPeriod" startAt="5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Полный отказ от механизма ДПМ при новом строительстве и модернизации ген.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о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борудования, беспрепятственное строительство потребителями собственной генерации</a:t>
            </a:r>
            <a:endParaRPr lang="ru-RU" sz="20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9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6808" y="2060848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Равные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условия конкуренции за потребителя между ГП и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ЭСО, возможность объединения ГТП в границах субъекта федерации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Потребитель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должен иметь безусловное право при условии уведомления не более, чем за 1 месяц сменить сбытовую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компанию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Введение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социальной нормы потребления для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населения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Введение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дифференциации сбытовой надбавки у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ГП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Повышение </a:t>
            </a:r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</a:rPr>
              <a:t>платежной дисциплины, введение действенных санкций за </a:t>
            </a:r>
            <a:r>
              <a:rPr lang="ru-RU" sz="2000" dirty="0" smtClean="0">
                <a:solidFill>
                  <a:srgbClr val="002060"/>
                </a:solidFill>
                <a:latin typeface="Franklin Gothic Book" pitchFamily="34" charset="0"/>
              </a:rPr>
              <a:t>неоплату</a:t>
            </a:r>
            <a:endParaRPr lang="ru-RU" sz="20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96057"/>
            <a:ext cx="583264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редлагаемое решение по </a:t>
            </a:r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изменению 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модели розничного рынка 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9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7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-57831"/>
            <a:ext cx="5832648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Сравнение цен для промышленных потребителей в России, Казахстане, Украине, США и странах Еврозоны для 2011 года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51520" y="6165304"/>
            <a:ext cx="8640960" cy="4191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Цена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на электроэнергию в РФ в 2011 году превысила цену в США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9872" y="6604903"/>
            <a:ext cx="8182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Минэкономразвития РФ, сайт </a:t>
            </a:r>
            <a:r>
              <a:rPr lang="ru-RU" sz="1050" dirty="0" err="1" smtClean="0">
                <a:solidFill>
                  <a:srgbClr val="002060"/>
                </a:solidFill>
                <a:latin typeface="Franklin Gothic Book" pitchFamily="34" charset="0"/>
              </a:rPr>
              <a:t>Евростата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, сайт статистики Р. Казахстан, Украины, оценка НП «СПЭ»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456163"/>
              </p:ext>
            </p:extLst>
          </p:nvPr>
        </p:nvGraphicFramePr>
        <p:xfrm>
          <a:off x="6012160" y="1556792"/>
          <a:ext cx="2565400" cy="369607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714500"/>
                <a:gridCol w="850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Страна</a:t>
                      </a:r>
                      <a:endParaRPr lang="ru-RU" sz="1050" b="1" u="none" strike="noStrike" kern="1200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Цена  </a:t>
                      </a:r>
                      <a:r>
                        <a:rPr lang="en-US" sz="105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€ / kWh</a:t>
                      </a:r>
                      <a:endParaRPr lang="ru-RU" sz="1050" b="1" u="none" strike="noStrike" kern="1200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США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0,049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7072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Казахстан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0,053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</a:rPr>
                        <a:t>Россия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FF0000"/>
                          </a:solidFill>
                          <a:effectLst/>
                          <a:latin typeface="Franklin Gothic Book" pitchFamily="34" charset="0"/>
                        </a:rPr>
                        <a:t>0,056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Украина</a:t>
                      </a:r>
                      <a:endParaRPr lang="ru-RU" sz="1050" b="1" u="none" strike="noStrike" kern="1200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  <a:ea typeface="+mn-ea"/>
                          <a:cs typeface="+mn-cs"/>
                        </a:rPr>
                        <a:t>0,057</a:t>
                      </a:r>
                      <a:endParaRPr lang="ru-RU" sz="1050" b="1" u="none" strike="noStrike" kern="1200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Финляндия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0,069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Франция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0,072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Нидерланды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0,084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Дания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0,088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Швеция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0,089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Германия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0,090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Португалия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0,090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Греция 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0,092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Великобритания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0,094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Норвегия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0,096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Польша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0,096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Венгрия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0,098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Чехия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0,110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1" u="none" strike="noStrike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Италия</a:t>
                      </a:r>
                      <a:endParaRPr lang="ru-RU" sz="1050" b="1" i="0" u="none" strike="noStrike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rgbClr val="002060"/>
                          </a:solidFill>
                          <a:effectLst/>
                          <a:latin typeface="Franklin Gothic Book" pitchFamily="34" charset="0"/>
                        </a:rPr>
                        <a:t>0,115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51520" y="1021964"/>
            <a:ext cx="845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€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/ </a:t>
            </a:r>
            <a:r>
              <a:rPr lang="en-US" sz="1050" dirty="0">
                <a:solidFill>
                  <a:srgbClr val="002060"/>
                </a:solidFill>
                <a:latin typeface="Franklin Gothic Book" pitchFamily="34" charset="0"/>
              </a:rPr>
              <a:t>kWh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964986"/>
              </p:ext>
            </p:extLst>
          </p:nvPr>
        </p:nvGraphicFramePr>
        <p:xfrm>
          <a:off x="0" y="1050131"/>
          <a:ext cx="5591175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2" name="Picture 1" descr="SPE Logo Short.psd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16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583264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Основные факторы роста цены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808" y="1988840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Инвестиционные программы сетей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Цена на газ</a:t>
            </a:r>
            <a:endParaRPr lang="ru-RU" sz="2400" b="1" dirty="0">
              <a:solidFill>
                <a:srgbClr val="002060"/>
              </a:solidFill>
              <a:latin typeface="Franklin Gothic Book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Ввод генерирующих объектов по ДПМ, перспектива субсидирования ВИЭ</a:t>
            </a:r>
            <a:endParaRPr lang="ru-RU" sz="2400" b="1" dirty="0">
              <a:solidFill>
                <a:srgbClr val="002060"/>
              </a:solidFill>
              <a:latin typeface="Franklin Gothic Book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Перекрестное субсидирование между промышленностью и населением и между теплом и электроэнергией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Franklin Gothic Book" pitchFamily="34" charset="0"/>
              </a:rPr>
              <a:t>Ошибка прогнозирования спроса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727280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Структура  конечной </a:t>
            </a:r>
            <a:r>
              <a:rPr lang="ru-RU" sz="2000" b="1" dirty="0">
                <a:solidFill>
                  <a:srgbClr val="002060"/>
                </a:solidFill>
                <a:latin typeface="Franklin Gothic Book" pitchFamily="34" charset="0"/>
              </a:rPr>
              <a:t>цены на </a:t>
            </a:r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электроэнергию и мощность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733256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В структуре конечной цены в 2011 году  более </a:t>
            </a:r>
            <a:r>
              <a:rPr lang="ru-RU" sz="1600" b="1" dirty="0" smtClean="0">
                <a:solidFill>
                  <a:srgbClr val="C00000"/>
                </a:solidFill>
                <a:latin typeface="Franklin Gothic Book" pitchFamily="34" charset="0"/>
              </a:rPr>
              <a:t>43% </a:t>
            </a:r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составляют услуги по передаче электроэнергии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404938"/>
            <a:ext cx="82423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9872" y="6604903"/>
            <a:ext cx="6022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НП «Совет рынка» </a:t>
            </a:r>
            <a:endParaRPr lang="ru-RU" sz="105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627784" y="2780928"/>
            <a:ext cx="468052" cy="12241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627784" y="4005064"/>
            <a:ext cx="0" cy="57606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1" name="Picture 1" descr="SPE Logo Short.psd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830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96057"/>
            <a:ext cx="583264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dirty="0">
                <a:solidFill>
                  <a:srgbClr val="002060"/>
                </a:solidFill>
                <a:latin typeface="Franklin Gothic Book" pitchFamily="34" charset="0"/>
                <a:ea typeface="Calibri" pitchFamily="34" charset="0"/>
                <a:cs typeface="Arial" pitchFamily="34" charset="0"/>
              </a:rPr>
              <a:t>Прогноз нерегулируемой цены на мощность в 2013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533011"/>
              </p:ext>
            </p:extLst>
          </p:nvPr>
        </p:nvGraphicFramePr>
        <p:xfrm>
          <a:off x="899593" y="1785392"/>
          <a:ext cx="7272807" cy="2579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014"/>
                <a:gridCol w="1557525"/>
                <a:gridCol w="890014"/>
                <a:gridCol w="890014"/>
                <a:gridCol w="901139"/>
                <a:gridCol w="2144101"/>
              </a:tblGrid>
              <a:tr h="537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Прогноз цены мощности в 2013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 том числе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% к цене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7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ДПМ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МВР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ДПМ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МВР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37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I ЦЗ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278 825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86 335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7 867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31%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3%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  <a:tr h="537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II ЦЗ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209 482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41 003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31 922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20%</a:t>
                      </a:r>
                      <a:endParaRPr lang="ru-RU" sz="16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15%</a:t>
                      </a:r>
                      <a:endParaRPr lang="ru-RU" sz="16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3568" y="6309320"/>
            <a:ext cx="71287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2060"/>
                </a:solidFill>
              </a:rPr>
              <a:t>Источник данных: ОАО АТС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7604" y="4982737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Цена мощности по мере ввода объектов ДПМ  будет расти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5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655272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Возобновляемая энергетика в России 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07504" y="5955745"/>
            <a:ext cx="8928992" cy="5422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Цена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на электроэнергию 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(с учетом мощности) на квалифицированном оборудовании ВИЭ в 2012 году составляет  от 3,5 до 10 </a:t>
            </a:r>
            <a:r>
              <a:rPr lang="ru-RU" sz="1400" b="1" dirty="0" err="1" smtClean="0">
                <a:solidFill>
                  <a:srgbClr val="C00000"/>
                </a:solidFill>
                <a:latin typeface="Franklin Gothic Book" pitchFamily="34" charset="0"/>
              </a:rPr>
              <a:t>руб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/</a:t>
            </a:r>
            <a:r>
              <a:rPr lang="ru-RU" sz="1400" b="1" dirty="0" err="1" smtClean="0">
                <a:solidFill>
                  <a:srgbClr val="C00000"/>
                </a:solidFill>
                <a:latin typeface="Franklin Gothic Book" pitchFamily="34" charset="0"/>
              </a:rPr>
              <a:t>кВтч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 и более. </a:t>
            </a:r>
            <a:endParaRPr lang="ru-RU" sz="1400" b="1" dirty="0">
              <a:solidFill>
                <a:srgbClr val="C00000"/>
              </a:solidFill>
              <a:latin typeface="Franklin Gothic Boo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9872" y="6604903"/>
            <a:ext cx="8182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НП Совет рынка, оценка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НП «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Сообщество потребителей энергии» </a:t>
            </a:r>
            <a:endParaRPr lang="ru-RU" sz="105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1520" y="1331677"/>
            <a:ext cx="4680520" cy="2756162"/>
            <a:chOff x="251520" y="1039774"/>
            <a:chExt cx="4680520" cy="2756162"/>
          </a:xfrm>
        </p:grpSpPr>
        <p:graphicFrame>
          <p:nvGraphicFramePr>
            <p:cNvPr id="15" name="Диаграмма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82005125"/>
                </p:ext>
              </p:extLst>
            </p:nvPr>
          </p:nvGraphicFramePr>
          <p:xfrm>
            <a:off x="251520" y="1052736"/>
            <a:ext cx="468052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688231" y="1124744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solidFill>
                    <a:srgbClr val="002060"/>
                  </a:solidFill>
                  <a:latin typeface="Franklin Gothic Book" pitchFamily="34" charset="0"/>
                </a:rPr>
                <a:t>МВт</a:t>
              </a:r>
              <a:endParaRPr lang="en-US" sz="105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63688" y="2852936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+196%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28320" y="2671028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+115%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47209" y="2329367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61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64131" y="1988840"/>
              <a:ext cx="50405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49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51920" y="1556792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48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427984" y="1039774"/>
              <a:ext cx="5040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+</a:t>
              </a:r>
              <a:r>
                <a:rPr lang="en-US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41</a:t>
              </a:r>
              <a:r>
                <a:rPr lang="ru-RU" sz="1000" dirty="0" smtClean="0">
                  <a:solidFill>
                    <a:srgbClr val="002060"/>
                  </a:solidFill>
                  <a:latin typeface="Franklin Gothic Book" pitchFamily="34" charset="0"/>
                </a:rPr>
                <a:t>%</a:t>
              </a:r>
              <a:endParaRPr lang="en-US" sz="1000" dirty="0">
                <a:solidFill>
                  <a:srgbClr val="002060"/>
                </a:solidFill>
                <a:latin typeface="Franklin Gothic Book" pitchFamily="3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2" name="Picture 1" descr="SPE Logo Short.psd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401993"/>
              </p:ext>
            </p:extLst>
          </p:nvPr>
        </p:nvGraphicFramePr>
        <p:xfrm>
          <a:off x="1403648" y="4293096"/>
          <a:ext cx="6190581" cy="1541145"/>
        </p:xfrm>
        <a:graphic>
          <a:graphicData uri="http://schemas.openxmlformats.org/drawingml/2006/table">
            <a:tbl>
              <a:tblPr/>
              <a:tblGrid>
                <a:gridCol w="1049613"/>
                <a:gridCol w="642621"/>
                <a:gridCol w="642621"/>
                <a:gridCol w="642621"/>
                <a:gridCol w="642621"/>
                <a:gridCol w="642621"/>
                <a:gridCol w="642621"/>
                <a:gridCol w="642621"/>
                <a:gridCol w="642621"/>
              </a:tblGrid>
              <a:tr h="20955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Технологии ВИЭ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2019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Ветряные 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950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1 650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2 650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4 150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6 150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Малые ГЭС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305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851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1 145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1 543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1 971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ЭС на биомассе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ЭС на биогазе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Солнечные ЭС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270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490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740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1 030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1 490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Всего: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1 020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2 198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3 531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5 275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7 833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002060"/>
                          </a:solidFill>
                          <a:effectLst/>
                          <a:latin typeface="Verdana"/>
                        </a:rPr>
                        <a:t>11 031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24" name="Подзаголовок 2"/>
          <p:cNvSpPr txBox="1">
            <a:spLocks/>
          </p:cNvSpPr>
          <p:nvPr/>
        </p:nvSpPr>
        <p:spPr>
          <a:xfrm>
            <a:off x="5116876" y="1152101"/>
            <a:ext cx="3775604" cy="14691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Предполагаемые механизмы оплаты ВИЭ :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ОРЭ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ДПМ ВИЭ (</a:t>
            </a:r>
            <a:r>
              <a:rPr lang="en-US" sz="1400" dirty="0" smtClean="0">
                <a:solidFill>
                  <a:srgbClr val="002060"/>
                </a:solidFill>
                <a:latin typeface="Franklin Gothic Book" pitchFamily="34" charset="0"/>
              </a:rPr>
              <a:t>WACC = 14%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)</a:t>
            </a:r>
            <a:endParaRPr lang="en-US" sz="1400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на РРЭ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– приобретение э/э, произведенной  ВИЭ сетевыми организациями </a:t>
            </a:r>
            <a:r>
              <a:rPr lang="ru-RU" sz="1400" dirty="0">
                <a:solidFill>
                  <a:srgbClr val="002060"/>
                </a:solidFill>
                <a:latin typeface="Franklin Gothic Book" pitchFamily="34" charset="0"/>
              </a:rPr>
              <a:t>в целях компенсации </a:t>
            </a:r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потерь (оплата через тариф на передачу)</a:t>
            </a:r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51520" y="957214"/>
            <a:ext cx="4680520" cy="459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Рекомендуемый 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МЭ объем 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ввода генерации 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на ОРЭМ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на </a:t>
            </a:r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основе ВИЭ до 2020 </a:t>
            </a:r>
            <a:r>
              <a:rPr lang="ru-RU" sz="1200" dirty="0" smtClean="0">
                <a:solidFill>
                  <a:srgbClr val="002060"/>
                </a:solidFill>
                <a:latin typeface="Franklin Gothic Book" pitchFamily="34" charset="0"/>
              </a:rPr>
              <a:t>года</a:t>
            </a:r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5116876" y="2695831"/>
            <a:ext cx="3775604" cy="1090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dirty="0" smtClean="0">
                <a:solidFill>
                  <a:srgbClr val="002060"/>
                </a:solidFill>
                <a:latin typeface="Franklin Gothic Book" pitchFamily="34" charset="0"/>
              </a:rPr>
              <a:t>Прирост конечной цены на э/э до 2020 года за счет ввода ВИЭ</a:t>
            </a:r>
            <a:r>
              <a:rPr lang="en-US" sz="1100" dirty="0" smtClean="0">
                <a:solidFill>
                  <a:srgbClr val="002060"/>
                </a:solidFill>
                <a:latin typeface="Franklin Gothic Book" pitchFamily="34" charset="0"/>
              </a:rPr>
              <a:t>*</a:t>
            </a:r>
            <a:r>
              <a:rPr lang="ru-RU" sz="1100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ОРЭ : 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3-3,5 %</a:t>
            </a:r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sz="11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r>
              <a:rPr lang="ru-RU" sz="1400" b="1" dirty="0" smtClean="0">
                <a:solidFill>
                  <a:srgbClr val="002060"/>
                </a:solidFill>
                <a:latin typeface="Franklin Gothic Book" pitchFamily="34" charset="0"/>
              </a:rPr>
              <a:t>на РРЭ </a:t>
            </a:r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: </a:t>
            </a:r>
            <a:r>
              <a:rPr lang="en-US" sz="1400" b="1" dirty="0" smtClean="0">
                <a:solidFill>
                  <a:srgbClr val="C00000"/>
                </a:solidFill>
                <a:latin typeface="Franklin Gothic Book" pitchFamily="34" charset="0"/>
              </a:rPr>
              <a:t>~1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sz="1400" b="1" dirty="0">
                <a:solidFill>
                  <a:srgbClr val="C00000"/>
                </a:solidFill>
                <a:latin typeface="Franklin Gothic Book" pitchFamily="34" charset="0"/>
              </a:rPr>
              <a:t>%</a:t>
            </a:r>
            <a:r>
              <a:rPr lang="ru-RU" sz="1400" b="1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sz="1100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l"/>
            <a:endParaRPr lang="ru-RU" sz="14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-9872" y="6374862"/>
            <a:ext cx="8182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  <a:latin typeface="Franklin Gothic Book" pitchFamily="34" charset="0"/>
              </a:rPr>
              <a:t>Динамика изменения цены </a:t>
            </a:r>
            <a:r>
              <a:rPr lang="en-US" sz="1000" dirty="0" smtClean="0">
                <a:solidFill>
                  <a:srgbClr val="002060"/>
                </a:solidFill>
                <a:latin typeface="Franklin Gothic Book" pitchFamily="34" charset="0"/>
              </a:rPr>
              <a:t>* </a:t>
            </a:r>
            <a:r>
              <a:rPr lang="ru-RU" sz="1000" dirty="0" smtClean="0">
                <a:solidFill>
                  <a:srgbClr val="002060"/>
                </a:solidFill>
                <a:latin typeface="Franklin Gothic Book" pitchFamily="34" charset="0"/>
              </a:rPr>
              <a:t>- оценка проведена на основе имеющихся данных</a:t>
            </a:r>
            <a:endParaRPr lang="ru-RU" sz="10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4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96057"/>
            <a:ext cx="655272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Меры поддержки ВИЭ в энергетике: предлагаемое решение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9532" y="5085184"/>
            <a:ext cx="8424936" cy="1296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solidFill>
                  <a:srgbClr val="C00000"/>
                </a:solidFill>
                <a:latin typeface="Franklin Gothic Book" pitchFamily="34" charset="0"/>
              </a:rPr>
              <a:t>Перераспределение государственных дотаций в пользу </a:t>
            </a:r>
            <a:r>
              <a:rPr lang="ru-RU" sz="2000" b="1" dirty="0" smtClean="0">
                <a:solidFill>
                  <a:srgbClr val="C00000"/>
                </a:solidFill>
                <a:latin typeface="Franklin Gothic Book" pitchFamily="34" charset="0"/>
              </a:rPr>
              <a:t>ВИЭ, субсидирование строительства за счет бюджета, обеспечение длинными дешевыми кредитами решило </a:t>
            </a:r>
            <a:r>
              <a:rPr lang="ru-RU" sz="2000" b="1" dirty="0">
                <a:solidFill>
                  <a:srgbClr val="C00000"/>
                </a:solidFill>
                <a:latin typeface="Franklin Gothic Book" pitchFamily="34" charset="0"/>
              </a:rPr>
              <a:t>бы </a:t>
            </a:r>
            <a:r>
              <a:rPr lang="ru-RU" sz="2000" b="1" dirty="0" smtClean="0">
                <a:solidFill>
                  <a:srgbClr val="C00000"/>
                </a:solidFill>
                <a:latin typeface="Franklin Gothic Book" pitchFamily="34" charset="0"/>
              </a:rPr>
              <a:t>проблему окупаемости</a:t>
            </a:r>
            <a:r>
              <a:rPr lang="ru-RU" sz="2000" b="1" dirty="0">
                <a:solidFill>
                  <a:srgbClr val="C00000"/>
                </a:solidFill>
                <a:latin typeface="Franklin Gothic Book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Franklin Gothic Book" pitchFamily="34" charset="0"/>
              </a:rPr>
              <a:t>ВИЭ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2" name="Picture 1" descr="SPE Logo Short.psd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236050" y="1052736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1. Строить объекты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ВИЭ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только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 изолированных районах,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что позволит: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           </a:t>
            </a:r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- экономить топливо для существующих дизельных установок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rgbClr val="002060"/>
                </a:solidFill>
                <a:latin typeface="Franklin Gothic Book" pitchFamily="34" charset="0"/>
              </a:rPr>
              <a:t>            - экономить бюджетные средства, выделяемые для закупки дорогого топлива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2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Обеспечить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проекты строительства ВИЭ длинными дешевыми кредитами.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         (средства Пенсионного </a:t>
            </a:r>
            <a:r>
              <a:rPr lang="ru-RU" dirty="0">
                <a:solidFill>
                  <a:srgbClr val="002060"/>
                </a:solidFill>
                <a:latin typeface="Franklin Gothic Book" pitchFamily="34" charset="0"/>
              </a:rPr>
              <a:t>фонда России или кредиты государственных </a:t>
            </a:r>
            <a:r>
              <a:rPr lang="ru-RU" dirty="0" smtClean="0">
                <a:solidFill>
                  <a:srgbClr val="002060"/>
                </a:solidFill>
                <a:latin typeface="Franklin Gothic Book" pitchFamily="34" charset="0"/>
              </a:rPr>
              <a:t>банков). </a:t>
            </a:r>
            <a:endParaRPr lang="ru-RU" dirty="0">
              <a:solidFill>
                <a:srgbClr val="002060"/>
              </a:solidFill>
              <a:latin typeface="Franklin Gothic Boo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3.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Полный отказ как от механизма ДПМ ВИЭ на оптовом рынке, так и любых других механизмов субсидирования ВИЭ за счет потребителей!!!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4. Отказ от механизма покупки сетевыми организациями электроэнергии, произведенной 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ВИЭ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Franklin Gothic Book" pitchFamily="34" charset="0"/>
              </a:rPr>
              <a:t>целях компенсации </a:t>
            </a:r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потерь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520" y="249945"/>
            <a:ext cx="727280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Зависимость электропотребления от  темпов  роста ВВП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5924063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Franklin Gothic Book" pitchFamily="34" charset="0"/>
              </a:rPr>
              <a:t>Рост ВВП на 1 % дает 0,335% роста электропотребления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6242819"/>
              </p:ext>
            </p:extLst>
          </p:nvPr>
        </p:nvGraphicFramePr>
        <p:xfrm>
          <a:off x="288925" y="944075"/>
          <a:ext cx="8171507" cy="497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Диаграмма" r:id="rId4" imgW="8191511" imgH="4343490" progId="MSGraph.Chart.8">
                  <p:embed followColorScheme="full"/>
                </p:oleObj>
              </mc:Choice>
              <mc:Fallback>
                <p:oleObj name="Диаграмма" r:id="rId4" imgW="8191511" imgH="43434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944075"/>
                        <a:ext cx="8171507" cy="497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8" name="Picture 1" descr="SPE Logo Short.psd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98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5377"/>
            <a:ext cx="9036496" cy="423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SPRE-l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249945"/>
            <a:ext cx="5832648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defTabSz="457200"/>
            <a:r>
              <a:rPr lang="ru-RU" sz="2000" b="1" dirty="0" smtClean="0">
                <a:solidFill>
                  <a:srgbClr val="002060"/>
                </a:solidFill>
                <a:latin typeface="Franklin Gothic Book" pitchFamily="34" charset="0"/>
              </a:rPr>
              <a:t>Динамика потребления электрической энергии </a:t>
            </a:r>
            <a:endParaRPr lang="en-US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872" y="6604903"/>
            <a:ext cx="6022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Источник данных: ОАО «СО ЕЭС», ЗАО «АПБЭ», Минэкономразвития РФ, прогноз НП «СПРЭ» </a:t>
            </a:r>
            <a:endParaRPr lang="ru-RU" sz="105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9872" y="5997044"/>
            <a:ext cx="9153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*СО ЕЭС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- по данным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Отчета ОАО «СО ЕЭС» о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функционировании ЕЭС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России в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2011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году</a:t>
            </a:r>
          </a:p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**АПБЭ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-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умеренный вариант развития согласно Сценарным условиям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развития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электроэнергетики на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период до 2030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года, разработанных ЗАО «АПБЭ»</a:t>
            </a:r>
          </a:p>
          <a:p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***МЭР РФ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- умеренный вариант развития согласно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Сценарным условиям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долгосрочного прогноза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социально-экономического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развития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РФ до </a:t>
            </a:r>
            <a:r>
              <a:rPr lang="ru-RU" sz="1050" dirty="0">
                <a:solidFill>
                  <a:srgbClr val="002060"/>
                </a:solidFill>
                <a:latin typeface="Franklin Gothic Book" pitchFamily="34" charset="0"/>
              </a:rPr>
              <a:t>2030 </a:t>
            </a:r>
            <a:r>
              <a:rPr lang="ru-RU" sz="1050" dirty="0" smtClean="0">
                <a:solidFill>
                  <a:srgbClr val="002060"/>
                </a:solidFill>
                <a:latin typeface="Franklin Gothic Book" pitchFamily="34" charset="0"/>
              </a:rPr>
              <a:t>года, разработанных МЭР РФ</a:t>
            </a:r>
            <a:endParaRPr lang="ru-RU" sz="105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9532" y="98266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latin typeface="Franklin Gothic Book" pitchFamily="34" charset="0"/>
              </a:rPr>
              <a:t>млрд. </a:t>
            </a:r>
            <a:r>
              <a:rPr lang="ru-RU" sz="1200" dirty="0" err="1">
                <a:solidFill>
                  <a:srgbClr val="002060"/>
                </a:solidFill>
                <a:latin typeface="Franklin Gothic Book" pitchFamily="34" charset="0"/>
              </a:rPr>
              <a:t>кВтч</a:t>
            </a:r>
            <a:endParaRPr lang="ru-RU" sz="1200" dirty="0">
              <a:solidFill>
                <a:srgbClr val="002060"/>
              </a:solidFill>
              <a:latin typeface="Franklin Gothic Boo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04248" y="1393784"/>
            <a:ext cx="1508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Franklin Gothic Book" pitchFamily="34" charset="0"/>
              </a:rPr>
              <a:t>МЭР РФ*** +2,5%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0567" y="1928313"/>
            <a:ext cx="1443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</a:rPr>
              <a:t>АПБЭ** +1,63%</a:t>
            </a:r>
            <a:endParaRPr lang="ru-RU" sz="1200" b="1" dirty="0">
              <a:solidFill>
                <a:schemeClr val="accent6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8646" y="2839887"/>
            <a:ext cx="145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err="1" smtClean="0">
                <a:solidFill>
                  <a:srgbClr val="FF9900"/>
                </a:solidFill>
                <a:latin typeface="Franklin Gothic Book" pitchFamily="34" charset="0"/>
              </a:rPr>
              <a:t>Ожид</a:t>
            </a:r>
            <a:r>
              <a:rPr lang="ru-RU" sz="1200" b="1" dirty="0" smtClean="0">
                <a:solidFill>
                  <a:srgbClr val="FF9900"/>
                </a:solidFill>
                <a:latin typeface="Franklin Gothic Book" pitchFamily="34" charset="0"/>
              </a:rPr>
              <a:t>. прогноз +1,3%</a:t>
            </a:r>
            <a:endParaRPr lang="ru-RU" sz="1200" b="1" dirty="0">
              <a:solidFill>
                <a:srgbClr val="FF9900"/>
              </a:solidFill>
              <a:latin typeface="Franklin Gothic Boo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343" y="5263322"/>
            <a:ext cx="868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Разница в прогнозе электропотребления  в 2020 году  между прогнозом МЭР РФ и ожидаемым прогнозом составляет 128,9 млрд. </a:t>
            </a:r>
            <a:r>
              <a:rPr lang="ru-RU" sz="1400" b="1" dirty="0" err="1" smtClean="0">
                <a:solidFill>
                  <a:srgbClr val="C00000"/>
                </a:solidFill>
                <a:latin typeface="Franklin Gothic Book" pitchFamily="34" charset="0"/>
              </a:rPr>
              <a:t>кВтч</a:t>
            </a:r>
            <a:r>
              <a:rPr lang="ru-RU" sz="1400" b="1" dirty="0" smtClean="0">
                <a:solidFill>
                  <a:srgbClr val="C00000"/>
                </a:solidFill>
                <a:latin typeface="Franklin Gothic Book" pitchFamily="34" charset="0"/>
              </a:rPr>
              <a:t> и эквивалентна годовой выработке ТЭС мощностью 19,6 ГВт с КИУМ =75%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6630149" y="38781"/>
            <a:ext cx="2755894" cy="849030"/>
            <a:chOff x="725493" y="4404295"/>
            <a:chExt cx="2755894" cy="849030"/>
          </a:xfrm>
        </p:grpSpPr>
        <p:pic>
          <p:nvPicPr>
            <p:cNvPr id="17" name="Picture 1" descr="SPE Logo Short.psd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493" y="4404295"/>
              <a:ext cx="822171" cy="849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475656" y="4524187"/>
              <a:ext cx="2005731" cy="5386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600" b="1" dirty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НЕКОММЕРЧЕСКОЕ </a:t>
              </a:r>
              <a:r>
                <a:rPr lang="ru-RU" sz="600" b="1" dirty="0" smtClean="0">
                  <a:solidFill>
                    <a:srgbClr val="FF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ПАРТНЕРСТВО</a:t>
              </a:r>
              <a:endParaRPr lang="ru-RU" sz="600" dirty="0">
                <a:solidFill>
                  <a:srgbClr val="FF6600"/>
                </a:solidFill>
              </a:endParaRP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СООБЩЕСТВО</a:t>
              </a:r>
            </a:p>
            <a:p>
              <a:pPr>
                <a:spcAft>
                  <a:spcPts val="0"/>
                </a:spcAft>
                <a:tabLst>
                  <a:tab pos="2969895" algn="ctr"/>
                  <a:tab pos="5940425" algn="r"/>
                </a:tabLst>
              </a:pPr>
              <a:r>
                <a:rPr lang="ru-RU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Franklin Gothic Book" pitchFamily="34" charset="0"/>
                </a:rPr>
                <a:t>ПОТРЕБИТЕЛЕЙ ЭНЕРГИИ</a:t>
              </a:r>
              <a:endParaRPr lang="ru-RU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Book" pitchFamily="34" charset="0"/>
                <a:ea typeface="Calibri"/>
                <a:cs typeface="Times New Roman"/>
              </a:endParaRPr>
            </a:p>
          </p:txBody>
        </p: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2833B-D0E0-3448-9241-98DE7E37AC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5362</TotalTime>
  <Words>1129</Words>
  <Application>Microsoft Office PowerPoint</Application>
  <PresentationFormat>Экран (4:3)</PresentationFormat>
  <Paragraphs>278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Office Theme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otyurin</dc:creator>
  <cp:lastModifiedBy>1</cp:lastModifiedBy>
  <cp:revision>216</cp:revision>
  <cp:lastPrinted>2012-10-10T07:16:13Z</cp:lastPrinted>
  <dcterms:created xsi:type="dcterms:W3CDTF">2012-03-11T09:19:23Z</dcterms:created>
  <dcterms:modified xsi:type="dcterms:W3CDTF">2012-11-01T12:42:24Z</dcterms:modified>
</cp:coreProperties>
</file>