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8" r:id="rId1"/>
  </p:sldMasterIdLst>
  <p:notesMasterIdLst>
    <p:notesMasterId r:id="rId13"/>
  </p:notesMasterIdLst>
  <p:sldIdLst>
    <p:sldId id="256" r:id="rId2"/>
    <p:sldId id="258" r:id="rId3"/>
    <p:sldId id="266" r:id="rId4"/>
    <p:sldId id="264" r:id="rId5"/>
    <p:sldId id="272" r:id="rId6"/>
    <p:sldId id="267" r:id="rId7"/>
    <p:sldId id="273" r:id="rId8"/>
    <p:sldId id="268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8F821-DF4F-4A3B-BDC1-2F00CCCC97F8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5A351-D628-4AD5-A062-1B9213DE9E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036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0484" name="Номер слайда 3"/>
          <p:cNvSpPr txBox="1">
            <a:spLocks noGrp="1"/>
          </p:cNvSpPr>
          <p:nvPr/>
        </p:nvSpPr>
        <p:spPr bwMode="auto">
          <a:xfrm>
            <a:off x="3850298" y="9429273"/>
            <a:ext cx="294586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529" tIns="45266" rIns="90529" bIns="45266" anchor="b"/>
          <a:lstStyle/>
          <a:p>
            <a:pPr algn="r"/>
            <a:fld id="{B7969C69-2F98-4A3C-9A07-2D5B5BF18C6E}" type="slidenum">
              <a:rPr lang="ru-RU" sz="1300"/>
              <a:pPr algn="r"/>
              <a:t>2</a:t>
            </a:fld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268187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0484" name="Номер слайда 3"/>
          <p:cNvSpPr txBox="1">
            <a:spLocks noGrp="1"/>
          </p:cNvSpPr>
          <p:nvPr/>
        </p:nvSpPr>
        <p:spPr bwMode="auto">
          <a:xfrm>
            <a:off x="3850298" y="9429273"/>
            <a:ext cx="294586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529" tIns="45266" rIns="90529" bIns="45266" anchor="b"/>
          <a:lstStyle/>
          <a:p>
            <a:pPr algn="r"/>
            <a:fld id="{B7969C69-2F98-4A3C-9A07-2D5B5BF18C6E}" type="slidenum">
              <a:rPr lang="ru-RU" sz="1300"/>
              <a:pPr algn="r"/>
              <a:t>3</a:t>
            </a:fld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3233091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0484" name="Номер слайда 3"/>
          <p:cNvSpPr txBox="1">
            <a:spLocks noGrp="1"/>
          </p:cNvSpPr>
          <p:nvPr/>
        </p:nvSpPr>
        <p:spPr bwMode="auto">
          <a:xfrm>
            <a:off x="3850298" y="9429273"/>
            <a:ext cx="294586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529" tIns="45266" rIns="90529" bIns="45266" anchor="b"/>
          <a:lstStyle/>
          <a:p>
            <a:pPr algn="r"/>
            <a:fld id="{B7969C69-2F98-4A3C-9A07-2D5B5BF18C6E}" type="slidenum">
              <a:rPr lang="ru-RU" sz="1300"/>
              <a:pPr algn="r"/>
              <a:t>4</a:t>
            </a:fld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1983646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0484" name="Номер слайда 3"/>
          <p:cNvSpPr txBox="1">
            <a:spLocks noGrp="1"/>
          </p:cNvSpPr>
          <p:nvPr/>
        </p:nvSpPr>
        <p:spPr bwMode="auto">
          <a:xfrm>
            <a:off x="3850298" y="9429273"/>
            <a:ext cx="294586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529" tIns="45266" rIns="90529" bIns="45266" anchor="b"/>
          <a:lstStyle/>
          <a:p>
            <a:pPr algn="r"/>
            <a:fld id="{B7969C69-2F98-4A3C-9A07-2D5B5BF18C6E}" type="slidenum">
              <a:rPr lang="ru-RU" sz="1300"/>
              <a:pPr algn="r"/>
              <a:t>5</a:t>
            </a:fld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3233091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0484" name="Номер слайда 3"/>
          <p:cNvSpPr txBox="1">
            <a:spLocks noGrp="1"/>
          </p:cNvSpPr>
          <p:nvPr/>
        </p:nvSpPr>
        <p:spPr bwMode="auto">
          <a:xfrm>
            <a:off x="3850298" y="9429273"/>
            <a:ext cx="294586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529" tIns="45266" rIns="90529" bIns="45266" anchor="b"/>
          <a:lstStyle/>
          <a:p>
            <a:pPr algn="r"/>
            <a:fld id="{B7969C69-2F98-4A3C-9A07-2D5B5BF18C6E}" type="slidenum">
              <a:rPr lang="ru-RU" sz="1300"/>
              <a:pPr algn="r"/>
              <a:t>6</a:t>
            </a:fld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3568302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0484" name="Номер слайда 3"/>
          <p:cNvSpPr txBox="1">
            <a:spLocks noGrp="1"/>
          </p:cNvSpPr>
          <p:nvPr/>
        </p:nvSpPr>
        <p:spPr bwMode="auto">
          <a:xfrm>
            <a:off x="3850298" y="9429273"/>
            <a:ext cx="294586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529" tIns="45266" rIns="90529" bIns="45266" anchor="b"/>
          <a:lstStyle/>
          <a:p>
            <a:pPr algn="r"/>
            <a:fld id="{B7969C69-2F98-4A3C-9A07-2D5B5BF18C6E}" type="slidenum">
              <a:rPr lang="ru-RU" sz="1300"/>
              <a:pPr algn="r"/>
              <a:t>7</a:t>
            </a:fld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3568302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0484" name="Номер слайда 3"/>
          <p:cNvSpPr txBox="1">
            <a:spLocks noGrp="1"/>
          </p:cNvSpPr>
          <p:nvPr/>
        </p:nvSpPr>
        <p:spPr bwMode="auto">
          <a:xfrm>
            <a:off x="3850298" y="9429273"/>
            <a:ext cx="294586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529" tIns="45266" rIns="90529" bIns="45266" anchor="b"/>
          <a:lstStyle/>
          <a:p>
            <a:pPr algn="r"/>
            <a:fld id="{B7969C69-2F98-4A3C-9A07-2D5B5BF18C6E}" type="slidenum">
              <a:rPr lang="ru-RU" sz="1300"/>
              <a:pPr algn="r"/>
              <a:t>8</a:t>
            </a:fld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881441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0484" name="Номер слайда 3"/>
          <p:cNvSpPr txBox="1">
            <a:spLocks noGrp="1"/>
          </p:cNvSpPr>
          <p:nvPr/>
        </p:nvSpPr>
        <p:spPr bwMode="auto">
          <a:xfrm>
            <a:off x="3850298" y="9429273"/>
            <a:ext cx="294586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529" tIns="45266" rIns="90529" bIns="45266" anchor="b"/>
          <a:lstStyle/>
          <a:p>
            <a:pPr algn="r"/>
            <a:fld id="{B7969C69-2F98-4A3C-9A07-2D5B5BF18C6E}" type="slidenum">
              <a:rPr lang="ru-RU" sz="1300"/>
              <a:pPr algn="r"/>
              <a:t>9</a:t>
            </a:fld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34115772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0484" name="Номер слайда 3"/>
          <p:cNvSpPr txBox="1">
            <a:spLocks noGrp="1"/>
          </p:cNvSpPr>
          <p:nvPr/>
        </p:nvSpPr>
        <p:spPr bwMode="auto">
          <a:xfrm>
            <a:off x="3850298" y="9429273"/>
            <a:ext cx="294586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529" tIns="45266" rIns="90529" bIns="45266" anchor="b"/>
          <a:lstStyle/>
          <a:p>
            <a:pPr algn="r"/>
            <a:fld id="{B7969C69-2F98-4A3C-9A07-2D5B5BF18C6E}" type="slidenum">
              <a:rPr lang="ru-RU" sz="1300"/>
              <a:pPr algn="r"/>
              <a:t>10</a:t>
            </a:fld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1863866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402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57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07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59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6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44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311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220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94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52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414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53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437798"/>
              </p:ext>
            </p:extLst>
          </p:nvPr>
        </p:nvGraphicFramePr>
        <p:xfrm>
          <a:off x="781050" y="1484314"/>
          <a:ext cx="10648950" cy="435186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0648950"/>
              </a:tblGrid>
              <a:tr h="5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5104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525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3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T="45726" marB="45726" horzOverflow="overflow"/>
                </a:tc>
              </a:tr>
              <a:tr h="5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Возможно ли развитие без роста тарифов?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085356"/>
            <a:ext cx="9144000" cy="1655762"/>
          </a:xfrm>
        </p:spPr>
        <p:txBody>
          <a:bodyPr/>
          <a:lstStyle/>
          <a:p>
            <a:pPr algn="r"/>
            <a:r>
              <a:rPr lang="ru-RU" b="1" dirty="0" smtClean="0"/>
              <a:t>Александр Старченко</a:t>
            </a:r>
            <a:r>
              <a:rPr lang="ru-RU" dirty="0" smtClean="0"/>
              <a:t>, </a:t>
            </a:r>
          </a:p>
          <a:p>
            <a:pPr algn="r"/>
            <a:r>
              <a:rPr lang="ru-RU" dirty="0" smtClean="0"/>
              <a:t>председатель Наблюдательного совета </a:t>
            </a:r>
          </a:p>
          <a:p>
            <a:pPr algn="r"/>
            <a:r>
              <a:rPr lang="ru-RU" dirty="0" smtClean="0"/>
              <a:t>НП «Сообщество потребителей энергии»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328063" y="5905869"/>
            <a:ext cx="553587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/>
              <a:t>Москва, 10 октября 2013 г.</a:t>
            </a:r>
          </a:p>
          <a:p>
            <a:pPr algn="ctr"/>
            <a:r>
              <a:rPr lang="ru-RU" sz="1600" dirty="0" smtClean="0"/>
              <a:t>Электроэнергетика России: стратегии и приоритеты развития</a:t>
            </a:r>
          </a:p>
          <a:p>
            <a:pPr algn="ctr"/>
            <a:r>
              <a:rPr lang="en-US" sz="1600" dirty="0" smtClean="0"/>
              <a:t>V </a:t>
            </a:r>
            <a:r>
              <a:rPr lang="ru-RU" sz="1600" dirty="0"/>
              <a:t>Международная конференция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97" b="12486"/>
          <a:stretch/>
        </p:blipFill>
        <p:spPr>
          <a:xfrm>
            <a:off x="650444" y="5902708"/>
            <a:ext cx="2497360" cy="82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33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919712"/>
              </p:ext>
            </p:extLst>
          </p:nvPr>
        </p:nvGraphicFramePr>
        <p:xfrm>
          <a:off x="781050" y="1484314"/>
          <a:ext cx="10648950" cy="435186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0648950"/>
              </a:tblGrid>
              <a:tr h="5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5104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525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3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T="45726" marB="45726" horzOverflow="overflow"/>
                </a:tc>
              </a:tr>
              <a:tr h="5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</a:tbl>
          </a:graphicData>
        </a:graphic>
      </p:graphicFrame>
      <p:sp>
        <p:nvSpPr>
          <p:cNvPr id="17" name="Номер слайда 1"/>
          <p:cNvSpPr txBox="1">
            <a:spLocks noGrp="1"/>
          </p:cNvSpPr>
          <p:nvPr/>
        </p:nvSpPr>
        <p:spPr bwMode="auto">
          <a:xfrm>
            <a:off x="8423275" y="6453188"/>
            <a:ext cx="2133600" cy="4048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3668D923-8543-47A8-A7A8-D76AEAAD1103}" type="slidenum">
              <a:rPr lang="en-GB" sz="1200" kern="0">
                <a:solidFill>
                  <a:srgbClr val="FFFFFF">
                    <a:lumMod val="50000"/>
                  </a:srgbClr>
                </a:solidFill>
                <a:latin typeface="Calibri" pitchFamily="34" charset="0"/>
              </a:rPr>
              <a:pPr algn="r">
                <a:defRPr/>
              </a:pPr>
              <a:t>10</a:t>
            </a:fld>
            <a:endParaRPr lang="en-GB" sz="1200" kern="0" dirty="0">
              <a:solidFill>
                <a:srgbClr val="FFFFFF">
                  <a:lumMod val="50000"/>
                </a:srgbClr>
              </a:solidFill>
              <a:latin typeface="Calibri" pitchFamily="34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2172" y="377325"/>
            <a:ext cx="10827657" cy="889500"/>
          </a:xfrm>
        </p:spPr>
        <p:txBody>
          <a:bodyPr anchor="b"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У Правительства остался один шанс вернуться к инновационному сценарию развития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682172" y="5857137"/>
            <a:ext cx="108276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1600" dirty="0" smtClean="0">
                <a:latin typeface="+mj-lt"/>
              </a:rPr>
              <a:t>Сценарий </a:t>
            </a:r>
            <a:r>
              <a:rPr lang="ru-RU" sz="1600" dirty="0">
                <a:latin typeface="+mj-lt"/>
              </a:rPr>
              <a:t>сдерживания </a:t>
            </a:r>
            <a:r>
              <a:rPr lang="ru-RU" sz="1600" dirty="0" smtClean="0">
                <a:latin typeface="+mj-lt"/>
              </a:rPr>
              <a:t>роста цен на энергию позволит существенно </a:t>
            </a:r>
            <a:r>
              <a:rPr lang="ru-RU" sz="1600" dirty="0">
                <a:latin typeface="+mj-lt"/>
              </a:rPr>
              <a:t>превзойти «</a:t>
            </a:r>
            <a:r>
              <a:rPr lang="ru-RU" sz="1600" dirty="0" smtClean="0">
                <a:latin typeface="+mj-lt"/>
              </a:rPr>
              <a:t>Инновационный </a:t>
            </a:r>
            <a:r>
              <a:rPr lang="ru-RU" sz="1600" dirty="0">
                <a:latin typeface="+mj-lt"/>
              </a:rPr>
              <a:t>сценарий МЭР» по объёму </a:t>
            </a:r>
            <a:r>
              <a:rPr lang="ru-RU" sz="1600" dirty="0" smtClean="0">
                <a:latin typeface="+mj-lt"/>
              </a:rPr>
              <a:t>промышленного производства </a:t>
            </a:r>
            <a:r>
              <a:rPr lang="ru-RU" sz="1600" dirty="0">
                <a:latin typeface="+mj-lt"/>
              </a:rPr>
              <a:t>и </a:t>
            </a:r>
            <a:r>
              <a:rPr lang="ru-RU" sz="1600" dirty="0" smtClean="0">
                <a:latin typeface="+mj-lt"/>
              </a:rPr>
              <a:t>компенсировать </a:t>
            </a:r>
            <a:r>
              <a:rPr lang="ru-RU" sz="1600" dirty="0">
                <a:latin typeface="+mj-lt"/>
              </a:rPr>
              <a:t>отставание от него в «Консервативном сценарии МЭР» на </a:t>
            </a:r>
            <a:r>
              <a:rPr lang="ru-RU" sz="1600" dirty="0" smtClean="0">
                <a:latin typeface="+mj-lt"/>
              </a:rPr>
              <a:t>три </a:t>
            </a:r>
            <a:r>
              <a:rPr lang="ru-RU" sz="1600" dirty="0">
                <a:latin typeface="+mj-lt"/>
              </a:rPr>
              <a:t>четверти по доходам населения и почти на две трети по накоплению </a:t>
            </a:r>
            <a:r>
              <a:rPr lang="ru-RU" sz="1600" dirty="0" smtClean="0">
                <a:latin typeface="+mj-lt"/>
              </a:rPr>
              <a:t>основного </a:t>
            </a:r>
            <a:r>
              <a:rPr lang="ru-RU" sz="1600" dirty="0">
                <a:latin typeface="+mj-lt"/>
              </a:rPr>
              <a:t>капитала и объёму </a:t>
            </a:r>
            <a:r>
              <a:rPr lang="ru-RU" sz="1600" dirty="0" smtClean="0">
                <a:latin typeface="+mj-lt"/>
              </a:rPr>
              <a:t>ВВП</a:t>
            </a:r>
            <a:endParaRPr lang="ru-RU" sz="1600" dirty="0">
              <a:latin typeface="+mj-lt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141" y="1760651"/>
            <a:ext cx="3785054" cy="194948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798" y="1725367"/>
            <a:ext cx="3862720" cy="195233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798" y="3855435"/>
            <a:ext cx="3862720" cy="193616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020" y="3855435"/>
            <a:ext cx="3887296" cy="195802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741272" y="1507169"/>
            <a:ext cx="29097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b="1" dirty="0">
                <a:latin typeface="+mj-lt"/>
              </a:rPr>
              <a:t>Динамика ВВП для трех сценариев в </a:t>
            </a:r>
            <a:r>
              <a:rPr lang="ru-RU" sz="1000" b="1" dirty="0" smtClean="0">
                <a:latin typeface="+mj-lt"/>
              </a:rPr>
              <a:t>ценах </a:t>
            </a:r>
            <a:r>
              <a:rPr lang="ru-RU" sz="1000" b="1" dirty="0">
                <a:latin typeface="+mj-lt"/>
              </a:rPr>
              <a:t>2012 г</a:t>
            </a:r>
            <a:r>
              <a:rPr lang="ru-RU" sz="1000" b="1" dirty="0" smtClean="0">
                <a:latin typeface="+mj-lt"/>
              </a:rPr>
              <a:t>.*</a:t>
            </a:r>
            <a:endParaRPr lang="ru-RU" sz="1000" b="1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57109" y="1515889"/>
            <a:ext cx="24096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>
                <a:latin typeface="+mj-lt"/>
              </a:rPr>
              <a:t>Выпуск промышленности в ценах 2012 г</a:t>
            </a:r>
            <a:r>
              <a:rPr lang="ru-RU" sz="1000" b="1" dirty="0" smtClean="0">
                <a:latin typeface="+mj-lt"/>
              </a:rPr>
              <a:t>.*</a:t>
            </a:r>
            <a:endParaRPr lang="ru-RU" sz="1000" b="1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63902" y="3609214"/>
            <a:ext cx="26645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b="1" dirty="0">
                <a:latin typeface="+mj-lt"/>
              </a:rPr>
              <a:t>Динамика доходов населения в ценах 2012 </a:t>
            </a:r>
            <a:r>
              <a:rPr lang="ru-RU" sz="1000" b="1" dirty="0" smtClean="0">
                <a:latin typeface="+mj-lt"/>
              </a:rPr>
              <a:t>г.*</a:t>
            </a:r>
            <a:endParaRPr lang="ru-RU" sz="1000" b="1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734717" y="3612840"/>
            <a:ext cx="32544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>
                <a:latin typeface="+mj-lt"/>
              </a:rPr>
              <a:t>Валовое накопление основного капитала в ценах 2012 г</a:t>
            </a:r>
            <a:r>
              <a:rPr lang="ru-RU" sz="1000" b="1" dirty="0" smtClean="0">
                <a:latin typeface="+mj-lt"/>
              </a:rPr>
              <a:t>.*</a:t>
            </a:r>
            <a:endParaRPr lang="ru-RU" sz="1000" b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305288" y="5522976"/>
            <a:ext cx="12234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 Источник: ИНЭИ РАН</a:t>
            </a:r>
            <a:endParaRPr lang="ru-RU" sz="8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00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66895"/>
              </p:ext>
            </p:extLst>
          </p:nvPr>
        </p:nvGraphicFramePr>
        <p:xfrm>
          <a:off x="838200" y="4812606"/>
          <a:ext cx="10648950" cy="565844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0648950"/>
              </a:tblGrid>
              <a:tr h="5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50762" y="4840585"/>
            <a:ext cx="3434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СПАСИБО ЗА ВНИМАНИЕ</a:t>
            </a:r>
            <a:endParaRPr lang="ru-RU" sz="24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9" y="5495556"/>
            <a:ext cx="2839461" cy="118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57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555682"/>
              </p:ext>
            </p:extLst>
          </p:nvPr>
        </p:nvGraphicFramePr>
        <p:xfrm>
          <a:off x="781050" y="1484314"/>
          <a:ext cx="10648950" cy="435186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0648950"/>
              </a:tblGrid>
              <a:tr h="5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5104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525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3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T="45726" marB="45726" horzOverflow="overflow"/>
                </a:tc>
              </a:tr>
              <a:tr h="5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</a:tbl>
          </a:graphicData>
        </a:graphic>
      </p:graphicFrame>
      <p:sp>
        <p:nvSpPr>
          <p:cNvPr id="17" name="Номер слайда 1"/>
          <p:cNvSpPr txBox="1">
            <a:spLocks noGrp="1"/>
          </p:cNvSpPr>
          <p:nvPr/>
        </p:nvSpPr>
        <p:spPr bwMode="auto">
          <a:xfrm>
            <a:off x="8423275" y="6453188"/>
            <a:ext cx="2133600" cy="4048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3668D923-8543-47A8-A7A8-D76AEAAD1103}" type="slidenum">
              <a:rPr lang="en-GB" sz="1200" kern="0">
                <a:solidFill>
                  <a:srgbClr val="FFFFFF">
                    <a:lumMod val="50000"/>
                  </a:srgbClr>
                </a:solidFill>
                <a:latin typeface="Calibri" pitchFamily="34" charset="0"/>
              </a:rPr>
              <a:pPr algn="r">
                <a:defRPr/>
              </a:pPr>
              <a:t>2</a:t>
            </a:fld>
            <a:endParaRPr lang="en-GB" sz="1200" kern="0" dirty="0">
              <a:solidFill>
                <a:srgbClr val="FFFFFF">
                  <a:lumMod val="50000"/>
                </a:srgbClr>
              </a:solidFill>
              <a:latin typeface="Calibri" pitchFamily="34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2172" y="377325"/>
            <a:ext cx="10827657" cy="889500"/>
          </a:xfrm>
        </p:spPr>
        <p:txBody>
          <a:bodyPr anchor="b">
            <a:noAutofit/>
          </a:bodyPr>
          <a:lstStyle/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Ц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ены и на электроэнергию и на газ для промышленных потребителей в России уже превысили уровень США и приблизились к европейским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682172" y="5857137"/>
            <a:ext cx="108276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1600" dirty="0">
                <a:latin typeface="Calibri" pitchFamily="34" charset="0"/>
                <a:cs typeface="Tahoma" pitchFamily="34" charset="0"/>
              </a:rPr>
              <a:t>Низкие затраты на энергоресурсы не являются более </a:t>
            </a:r>
            <a:r>
              <a:rPr lang="ru-RU" sz="1600" dirty="0" smtClean="0">
                <a:latin typeface="Calibri" pitchFamily="34" charset="0"/>
                <a:cs typeface="Tahoma" pitchFamily="34" charset="0"/>
              </a:rPr>
              <a:t>конкурентным </a:t>
            </a:r>
            <a:r>
              <a:rPr lang="ru-RU" sz="1600" dirty="0">
                <a:latin typeface="Calibri" pitchFamily="34" charset="0"/>
                <a:cs typeface="Tahoma" pitchFamily="34" charset="0"/>
              </a:rPr>
              <a:t>преимуществом российской промышленности. </a:t>
            </a:r>
            <a:endParaRPr lang="ru-RU" sz="1600" dirty="0" smtClean="0">
              <a:latin typeface="Calibri" pitchFamily="34" charset="0"/>
              <a:cs typeface="Tahoma" pitchFamily="34" charset="0"/>
            </a:endParaRPr>
          </a:p>
          <a:p>
            <a:pPr eaLnBrk="1" hangingPunct="1"/>
            <a:r>
              <a:rPr lang="ru-RU" sz="1600" dirty="0" smtClean="0">
                <a:latin typeface="Calibri" pitchFamily="34" charset="0"/>
                <a:cs typeface="Tahoma" pitchFamily="34" charset="0"/>
              </a:rPr>
              <a:t>Более </a:t>
            </a:r>
            <a:r>
              <a:rPr lang="ru-RU" sz="1600" dirty="0">
                <a:latin typeface="Calibri" pitchFamily="34" charset="0"/>
                <a:cs typeface="Tahoma" pitchFamily="34" charset="0"/>
              </a:rPr>
              <a:t>того, </a:t>
            </a:r>
            <a:r>
              <a:rPr lang="ru-RU" sz="1600" dirty="0" smtClean="0">
                <a:latin typeface="Calibri" pitchFamily="34" charset="0"/>
                <a:cs typeface="Tahoma" pitchFamily="34" charset="0"/>
              </a:rPr>
              <a:t>они </a:t>
            </a:r>
            <a:r>
              <a:rPr lang="ru-RU" sz="1600" dirty="0">
                <a:latin typeface="Calibri" pitchFamily="34" charset="0"/>
                <a:cs typeface="Tahoma" pitchFamily="34" charset="0"/>
              </a:rPr>
              <a:t>уже достигли той критической черты, после которой начинают </a:t>
            </a:r>
            <a:r>
              <a:rPr lang="ru-RU" sz="1600" dirty="0" smtClean="0">
                <a:latin typeface="Calibri" pitchFamily="34" charset="0"/>
                <a:cs typeface="Tahoma" pitchFamily="34" charset="0"/>
              </a:rPr>
              <a:t>ограничивать </a:t>
            </a:r>
            <a:r>
              <a:rPr lang="ru-RU" sz="1600" dirty="0">
                <a:latin typeface="Calibri" pitchFamily="34" charset="0"/>
                <a:cs typeface="Tahoma" pitchFamily="34" charset="0"/>
              </a:rPr>
              <a:t>ее конкурентоспособность.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42"/>
          <a:stretch>
            <a:fillRect/>
          </a:stretch>
        </p:blipFill>
        <p:spPr>
          <a:xfrm>
            <a:off x="1894114" y="1782971"/>
            <a:ext cx="8403771" cy="364856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45352" y="5431536"/>
            <a:ext cx="42274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Источники: Исследование ИНЭИ РАН, Росстат, </a:t>
            </a:r>
            <a:r>
              <a:rPr lang="en-US" sz="105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EIA US DOE, </a:t>
            </a:r>
            <a:r>
              <a:rPr lang="en-US" sz="105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Eurostat</a:t>
            </a:r>
            <a:endParaRPr lang="ru-RU" sz="105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04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28685"/>
              </p:ext>
            </p:extLst>
          </p:nvPr>
        </p:nvGraphicFramePr>
        <p:xfrm>
          <a:off x="781050" y="1484314"/>
          <a:ext cx="10648950" cy="435186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0648950"/>
              </a:tblGrid>
              <a:tr h="5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5104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525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3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T="45726" marB="45726" horzOverflow="overflow"/>
                </a:tc>
              </a:tr>
              <a:tr h="5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</a:tbl>
          </a:graphicData>
        </a:graphic>
      </p:graphicFrame>
      <p:sp>
        <p:nvSpPr>
          <p:cNvPr id="17" name="Номер слайда 1"/>
          <p:cNvSpPr txBox="1">
            <a:spLocks noGrp="1"/>
          </p:cNvSpPr>
          <p:nvPr/>
        </p:nvSpPr>
        <p:spPr bwMode="auto">
          <a:xfrm>
            <a:off x="8423275" y="6453188"/>
            <a:ext cx="2133600" cy="4048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3668D923-8543-47A8-A7A8-D76AEAAD1103}" type="slidenum">
              <a:rPr lang="en-GB" sz="1200" kern="0">
                <a:solidFill>
                  <a:srgbClr val="FFFFFF">
                    <a:lumMod val="50000"/>
                  </a:srgbClr>
                </a:solidFill>
                <a:latin typeface="Calibri" pitchFamily="34" charset="0"/>
              </a:rPr>
              <a:pPr algn="r">
                <a:defRPr/>
              </a:pPr>
              <a:t>3</a:t>
            </a:fld>
            <a:endParaRPr lang="en-GB" sz="1200" kern="0" dirty="0">
              <a:solidFill>
                <a:srgbClr val="FFFFFF">
                  <a:lumMod val="50000"/>
                </a:srgbClr>
              </a:solidFill>
              <a:latin typeface="Calibri" pitchFamily="34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2172" y="377325"/>
            <a:ext cx="10827657" cy="889500"/>
          </a:xfrm>
        </p:spPr>
        <p:txBody>
          <a:bodyPr anchor="b"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Всё более вероятным становится скатывание экономики в рецессию на фоне крайне негативных тенденций в промышленности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682172" y="5857137"/>
            <a:ext cx="108276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1600" dirty="0" smtClean="0">
                <a:latin typeface="Calibri" pitchFamily="34" charset="0"/>
                <a:cs typeface="Tahoma" pitchFamily="34" charset="0"/>
              </a:rPr>
              <a:t>В такой ситуации продолжать </a:t>
            </a:r>
            <a:r>
              <a:rPr lang="ru-RU" sz="1600" dirty="0">
                <a:latin typeface="Calibri" pitchFamily="34" charset="0"/>
                <a:cs typeface="Tahoma" pitchFamily="34" charset="0"/>
              </a:rPr>
              <a:t>политику ускоренного повышения цен на электроэнергию и </a:t>
            </a:r>
            <a:r>
              <a:rPr lang="ru-RU" sz="1600" dirty="0" smtClean="0">
                <a:latin typeface="Calibri" pitchFamily="34" charset="0"/>
                <a:cs typeface="Tahoma" pitchFamily="34" charset="0"/>
              </a:rPr>
              <a:t>газ, как минимум, нецелесообразно</a:t>
            </a:r>
            <a:endParaRPr lang="ru-RU" sz="1600" dirty="0">
              <a:latin typeface="Calibri" pitchFamily="34" charset="0"/>
              <a:cs typeface="Tahom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26"/>
          <a:stretch>
            <a:fillRect/>
          </a:stretch>
        </p:blipFill>
        <p:spPr>
          <a:xfrm>
            <a:off x="2849399" y="1592338"/>
            <a:ext cx="5573875" cy="38940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82172" y="1657349"/>
            <a:ext cx="22428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/>
              <a:t>Рост </a:t>
            </a:r>
            <a:r>
              <a:rPr lang="ru-RU" sz="1200" b="1" dirty="0"/>
              <a:t>физического объема ВВП </a:t>
            </a:r>
            <a:endParaRPr lang="ru-RU" sz="1200" b="1" dirty="0" smtClean="0"/>
          </a:p>
          <a:p>
            <a:r>
              <a:rPr lang="ru-RU" sz="1200" b="1" dirty="0" smtClean="0"/>
              <a:t>и </a:t>
            </a:r>
            <a:r>
              <a:rPr lang="ru-RU" sz="1200" b="1" dirty="0"/>
              <a:t>добавленной стоимости </a:t>
            </a:r>
            <a:endParaRPr lang="ru-RU" sz="1200" b="1" dirty="0" smtClean="0"/>
          </a:p>
          <a:p>
            <a:r>
              <a:rPr lang="ru-RU" sz="1200" b="1" dirty="0" smtClean="0"/>
              <a:t>в </a:t>
            </a:r>
            <a:r>
              <a:rPr lang="ru-RU" sz="1200" b="1" dirty="0"/>
              <a:t>промышленности </a:t>
            </a:r>
            <a:endParaRPr lang="ru-RU" sz="1200" b="1" dirty="0" smtClean="0"/>
          </a:p>
          <a:p>
            <a:r>
              <a:rPr lang="ru-RU" sz="1200" b="1" dirty="0" smtClean="0"/>
              <a:t>(</a:t>
            </a:r>
            <a:r>
              <a:rPr lang="ru-RU" sz="1200" b="1" dirty="0"/>
              <a:t>в % к </a:t>
            </a:r>
            <a:r>
              <a:rPr lang="ru-RU" sz="1200" b="1" dirty="0" smtClean="0"/>
              <a:t>соответствующему </a:t>
            </a:r>
          </a:p>
          <a:p>
            <a:r>
              <a:rPr lang="ru-RU" sz="1200" b="1" dirty="0" smtClean="0"/>
              <a:t>кварталу </a:t>
            </a:r>
            <a:r>
              <a:rPr lang="ru-RU" sz="1200" b="1" dirty="0"/>
              <a:t>предыдущего года)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245352" y="5522976"/>
            <a:ext cx="29899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Источники: Исследование ИНЭИ РАН, Росстат</a:t>
            </a:r>
            <a:endParaRPr lang="ru-RU" sz="105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18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1"/>
          <p:cNvSpPr txBox="1">
            <a:spLocks noGrp="1"/>
          </p:cNvSpPr>
          <p:nvPr/>
        </p:nvSpPr>
        <p:spPr bwMode="auto">
          <a:xfrm>
            <a:off x="8423275" y="6453188"/>
            <a:ext cx="2133600" cy="4048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3668D923-8543-47A8-A7A8-D76AEAAD1103}" type="slidenum">
              <a:rPr lang="en-GB" sz="1200" kern="0">
                <a:solidFill>
                  <a:srgbClr val="FFFFFF">
                    <a:lumMod val="50000"/>
                  </a:srgbClr>
                </a:solidFill>
                <a:latin typeface="Calibri" pitchFamily="34" charset="0"/>
              </a:rPr>
              <a:pPr algn="r">
                <a:defRPr/>
              </a:pPr>
              <a:t>4</a:t>
            </a:fld>
            <a:endParaRPr lang="en-GB" sz="1200" kern="0" dirty="0">
              <a:solidFill>
                <a:srgbClr val="FFFFFF">
                  <a:lumMod val="50000"/>
                </a:srgbClr>
              </a:solidFill>
              <a:latin typeface="Calibri" pitchFamily="34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2172" y="377325"/>
            <a:ext cx="10827657" cy="889500"/>
          </a:xfrm>
        </p:spPr>
        <p:txBody>
          <a:bodyPr anchor="ctr"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Дальнейшее повышение цен на электроэнергию и газ негативно влияет на российскую экономику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605438"/>
              </p:ext>
            </p:extLst>
          </p:nvPr>
        </p:nvGraphicFramePr>
        <p:xfrm>
          <a:off x="781050" y="1484314"/>
          <a:ext cx="10648950" cy="445205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327142"/>
                <a:gridCol w="5321808"/>
              </a:tblGrid>
              <a:tr h="5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В 2006 – 2007 гг. хотели: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В результате: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601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Сократить многократное отставание внутренних цен на газ от мировых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Цена на электроэнергию для промышленности уже больше чем в США и приблизились к среднеевропейским, предприятия России лишились конкурентного преимущества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9235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Ограничить бурный рост спроса на газ, стимулировать энергосбережение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Сократился промышленный выпуск и, как следствие,  сократился рост энергопотребления, спрос на газ. Существенных сдвигов в снижении энергоёмкости не произошло</a:t>
                      </a:r>
                    </a:p>
                  </a:txBody>
                  <a:tcPr marT="45726" marB="45726" horzOverflow="overflow"/>
                </a:tc>
              </a:tr>
              <a:tr h="1408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Обеспечить адекватный денежный поток 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и достаточные инвестиции для развития </a:t>
                      </a: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газовой и электроэнергетической отраслей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В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электросетевой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комплекс за прошедшие 10 лет вложили более </a:t>
                      </a:r>
                      <a:b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трлн. рублей,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а уменьшение износа составило всего 1% при стоимости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основных средств на конец 2012 года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менее 1,5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трлн. рублей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.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Объекты ДПМ обходятся потребителям в 5-7 раз дороже «старой» генерации </a:t>
                      </a:r>
                    </a:p>
                  </a:txBody>
                  <a:tcPr marT="45726" marB="45726" horzOverflow="overflow"/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+mn-lt"/>
                        </a:rPr>
                        <a:t>Повысить привлекательность активов российской электроэнергетики для инвесторов в период трансформации хозяйственной структуры отрасли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Уровень рентабельности электроэнергетических компаний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в 1,5 – 3 раза превышает соответствующий уровень по промышленности России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</a:txBody>
                  <a:tcPr marT="45726" marB="45726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18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28685"/>
              </p:ext>
            </p:extLst>
          </p:nvPr>
        </p:nvGraphicFramePr>
        <p:xfrm>
          <a:off x="781050" y="1484314"/>
          <a:ext cx="10648950" cy="435186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0648950"/>
              </a:tblGrid>
              <a:tr h="5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5104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525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3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T="45726" marB="45726" horzOverflow="overflow"/>
                </a:tc>
              </a:tr>
              <a:tr h="5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</a:tbl>
          </a:graphicData>
        </a:graphic>
      </p:graphicFrame>
      <p:sp>
        <p:nvSpPr>
          <p:cNvPr id="17" name="Номер слайда 1"/>
          <p:cNvSpPr txBox="1">
            <a:spLocks noGrp="1"/>
          </p:cNvSpPr>
          <p:nvPr/>
        </p:nvSpPr>
        <p:spPr bwMode="auto">
          <a:xfrm>
            <a:off x="8423275" y="6453188"/>
            <a:ext cx="2133600" cy="4048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3668D923-8543-47A8-A7A8-D76AEAAD1103}" type="slidenum">
              <a:rPr lang="en-GB" sz="1200" kern="0">
                <a:solidFill>
                  <a:srgbClr val="FFFFFF">
                    <a:lumMod val="50000"/>
                  </a:srgbClr>
                </a:solidFill>
                <a:latin typeface="Calibri" pitchFamily="34" charset="0"/>
              </a:rPr>
              <a:pPr algn="r">
                <a:defRPr/>
              </a:pPr>
              <a:t>5</a:t>
            </a:fld>
            <a:endParaRPr lang="en-GB" sz="1200" kern="0" dirty="0">
              <a:solidFill>
                <a:srgbClr val="FFFFFF">
                  <a:lumMod val="50000"/>
                </a:srgbClr>
              </a:solidFill>
              <a:latin typeface="Calibri" pitchFamily="34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2172" y="377325"/>
            <a:ext cx="10827657" cy="889500"/>
          </a:xfrm>
        </p:spPr>
        <p:txBody>
          <a:bodyPr anchor="b">
            <a:noAutofit/>
          </a:bodyPr>
          <a:lstStyle/>
          <a:p>
            <a:pPr lvl="0"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Рентабельность электроэнергетических компаний России в 1,5 – 3 раза превышает соответствующий показатель по промышленности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682172" y="5857137"/>
            <a:ext cx="108276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1600" dirty="0" smtClean="0">
                <a:latin typeface="Calibri" pitchFamily="34" charset="0"/>
                <a:cs typeface="Tahoma" pitchFamily="34" charset="0"/>
              </a:rPr>
              <a:t>Строительство 1 км воздушных линий высокого напряжения обходилось холдингу МРСК в среднем 5,1 млн. рублей, аналогичные расходы компаний США в два раза меньше – 2,6 млн.рублей</a:t>
            </a:r>
            <a:endParaRPr lang="ru-RU" sz="1600" dirty="0">
              <a:latin typeface="Calibri" pitchFamily="34" charset="0"/>
              <a:cs typeface="Tahoma" pitchFamily="34" charset="0"/>
            </a:endParaRPr>
          </a:p>
        </p:txBody>
      </p:sp>
      <p:pic>
        <p:nvPicPr>
          <p:cNvPr id="9" name="Рисунок 8" descr="Рентабельность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7121" y="1541295"/>
            <a:ext cx="5405983" cy="424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18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816169"/>
              </p:ext>
            </p:extLst>
          </p:nvPr>
        </p:nvGraphicFramePr>
        <p:xfrm>
          <a:off x="781050" y="1484314"/>
          <a:ext cx="10648950" cy="435186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0648950"/>
              </a:tblGrid>
              <a:tr h="5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5104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525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3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T="45726" marB="45726" horzOverflow="overflow"/>
                </a:tc>
              </a:tr>
              <a:tr h="5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</a:tbl>
          </a:graphicData>
        </a:graphic>
      </p:graphicFrame>
      <p:sp>
        <p:nvSpPr>
          <p:cNvPr id="17" name="Номер слайда 1"/>
          <p:cNvSpPr txBox="1">
            <a:spLocks noGrp="1"/>
          </p:cNvSpPr>
          <p:nvPr/>
        </p:nvSpPr>
        <p:spPr bwMode="auto">
          <a:xfrm>
            <a:off x="8423275" y="6453188"/>
            <a:ext cx="2133600" cy="4048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3668D923-8543-47A8-A7A8-D76AEAAD1103}" type="slidenum">
              <a:rPr lang="en-GB" sz="1200" kern="0">
                <a:solidFill>
                  <a:srgbClr val="FFFFFF">
                    <a:lumMod val="50000"/>
                  </a:srgbClr>
                </a:solidFill>
                <a:latin typeface="Calibri" pitchFamily="34" charset="0"/>
              </a:rPr>
              <a:pPr algn="r">
                <a:defRPr/>
              </a:pPr>
              <a:t>6</a:t>
            </a:fld>
            <a:endParaRPr lang="en-GB" sz="1200" kern="0" dirty="0">
              <a:solidFill>
                <a:srgbClr val="FFFFFF">
                  <a:lumMod val="50000"/>
                </a:srgbClr>
              </a:solidFill>
              <a:latin typeface="Calibri" pitchFamily="34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2172" y="377325"/>
            <a:ext cx="10827657" cy="889500"/>
          </a:xfrm>
        </p:spPr>
        <p:txBody>
          <a:bodyPr anchor="b"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В развитых экономиках при снижении экономического роста </a:t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цены на энергию тормозятся в ответ на снижение спроса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682172" y="5857137"/>
            <a:ext cx="108276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1600" dirty="0" smtClean="0">
                <a:latin typeface="Calibri" pitchFamily="34" charset="0"/>
                <a:cs typeface="Tahoma" pitchFamily="34" charset="0"/>
              </a:rPr>
              <a:t>В </a:t>
            </a:r>
            <a:r>
              <a:rPr lang="ru-RU" sz="1600" dirty="0">
                <a:latin typeface="Calibri" pitchFamily="34" charset="0"/>
                <a:cs typeface="Tahoma" pitchFamily="34" charset="0"/>
              </a:rPr>
              <a:t>России, где рыночные механизмы пока развиты слабо, а цены </a:t>
            </a:r>
            <a:r>
              <a:rPr lang="ru-RU" sz="1600" dirty="0" smtClean="0">
                <a:latin typeface="Calibri" pitchFamily="34" charset="0"/>
                <a:cs typeface="Tahoma" pitchFamily="34" charset="0"/>
              </a:rPr>
              <a:t>во </a:t>
            </a:r>
            <a:r>
              <a:rPr lang="ru-RU" sz="1600" dirty="0">
                <a:latin typeface="Calibri" pitchFamily="34" charset="0"/>
                <a:cs typeface="Tahoma" pitchFamily="34" charset="0"/>
              </a:rPr>
              <a:t>многом регулируются государством, никакой взаимосвязи между </a:t>
            </a:r>
            <a:r>
              <a:rPr lang="ru-RU" sz="1600" dirty="0" smtClean="0">
                <a:latin typeface="Calibri" pitchFamily="34" charset="0"/>
                <a:cs typeface="Tahoma" pitchFamily="34" charset="0"/>
              </a:rPr>
              <a:t>ценами </a:t>
            </a:r>
            <a:r>
              <a:rPr lang="ru-RU" sz="1600" dirty="0">
                <a:latin typeface="Calibri" pitchFamily="34" charset="0"/>
                <a:cs typeface="Tahoma" pitchFamily="34" charset="0"/>
              </a:rPr>
              <a:t>и реальным состоянием экономики в целом и энергетических </a:t>
            </a:r>
            <a:r>
              <a:rPr lang="ru-RU" sz="1600" dirty="0" smtClean="0">
                <a:latin typeface="Calibri" pitchFamily="34" charset="0"/>
                <a:cs typeface="Tahoma" pitchFamily="34" charset="0"/>
              </a:rPr>
              <a:t>рынков </a:t>
            </a:r>
            <a:r>
              <a:rPr lang="ru-RU" sz="1600" dirty="0">
                <a:latin typeface="Calibri" pitchFamily="34" charset="0"/>
                <a:cs typeface="Tahoma" pitchFamily="34" charset="0"/>
              </a:rPr>
              <a:t>в частности не наблюдается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1"/>
          <a:stretch>
            <a:fillRect/>
          </a:stretch>
        </p:blipFill>
        <p:spPr>
          <a:xfrm>
            <a:off x="3413411" y="1545670"/>
            <a:ext cx="5365177" cy="40870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90488" y="5568696"/>
            <a:ext cx="32928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Источники: Исследование ИНЭИ РАН, </a:t>
            </a:r>
            <a:r>
              <a:rPr lang="en-US" sz="10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Eurostat</a:t>
            </a:r>
            <a:r>
              <a:rPr lang="ru-RU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BEA, EIA</a:t>
            </a:r>
            <a:endParaRPr lang="ru-RU" sz="10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61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816169"/>
              </p:ext>
            </p:extLst>
          </p:nvPr>
        </p:nvGraphicFramePr>
        <p:xfrm>
          <a:off x="781050" y="1484314"/>
          <a:ext cx="10648950" cy="4340414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0648950"/>
              </a:tblGrid>
              <a:tr h="5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5104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Три основные цели энергетической политики Соединённых штатов*: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525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1. Обеспечить безопасность поставок энергии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2. Удержать затраты на энергию на низком уровне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11684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3. Обеспечить охрану окружающей среды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</a:tbl>
          </a:graphicData>
        </a:graphic>
      </p:graphicFrame>
      <p:sp>
        <p:nvSpPr>
          <p:cNvPr id="17" name="Номер слайда 1"/>
          <p:cNvSpPr txBox="1">
            <a:spLocks noGrp="1"/>
          </p:cNvSpPr>
          <p:nvPr/>
        </p:nvSpPr>
        <p:spPr bwMode="auto">
          <a:xfrm>
            <a:off x="8423275" y="6453188"/>
            <a:ext cx="2133600" cy="4048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3668D923-8543-47A8-A7A8-D76AEAAD1103}" type="slidenum">
              <a:rPr lang="en-GB" sz="1200" kern="0">
                <a:solidFill>
                  <a:srgbClr val="FFFFFF">
                    <a:lumMod val="50000"/>
                  </a:srgbClr>
                </a:solidFill>
                <a:latin typeface="Calibri" pitchFamily="34" charset="0"/>
              </a:rPr>
              <a:pPr algn="r">
                <a:defRPr/>
              </a:pPr>
              <a:t>7</a:t>
            </a:fld>
            <a:endParaRPr lang="en-GB" sz="1200" kern="0" dirty="0">
              <a:solidFill>
                <a:srgbClr val="FFFFFF">
                  <a:lumMod val="50000"/>
                </a:srgbClr>
              </a:solidFill>
              <a:latin typeface="Calibri" pitchFamily="34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2172" y="377325"/>
            <a:ext cx="10827657" cy="889500"/>
          </a:xfrm>
        </p:spPr>
        <p:txBody>
          <a:bodyPr anchor="b"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США уже в течение 45 лет обеспечивают своей промышленности устойчиво стабильную реальную цену на электроэнергию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682172" y="5857137"/>
            <a:ext cx="1082765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1600" dirty="0" smtClean="0">
                <a:latin typeface="Calibri" pitchFamily="34" charset="0"/>
                <a:cs typeface="Tahoma" pitchFamily="34" charset="0"/>
              </a:rPr>
              <a:t>*</a:t>
            </a:r>
            <a:r>
              <a:rPr lang="en-US" sz="1600" dirty="0" smtClean="0">
                <a:latin typeface="Calibri" pitchFamily="34" charset="0"/>
                <a:cs typeface="Tahoma" pitchFamily="34" charset="0"/>
              </a:rPr>
              <a:t>Energy Policy: 113</a:t>
            </a:r>
            <a:r>
              <a:rPr lang="en-US" sz="1600" baseline="30000" dirty="0" smtClean="0">
                <a:latin typeface="Calibri" pitchFamily="34" charset="0"/>
                <a:cs typeface="Tahoma" pitchFamily="34" charset="0"/>
              </a:rPr>
              <a:t>th</a:t>
            </a:r>
            <a:r>
              <a:rPr lang="en-US" sz="1600" dirty="0" smtClean="0">
                <a:latin typeface="Calibri" pitchFamily="34" charset="0"/>
                <a:cs typeface="Tahoma" pitchFamily="34" charset="0"/>
              </a:rPr>
              <a:t> Congress Issues. Congressional Research Service. July 25, 2013</a:t>
            </a:r>
            <a:endParaRPr lang="ru-RU" sz="1600" dirty="0">
              <a:latin typeface="Calibri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61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oup 25"/>
          <p:cNvGraphicFramePr>
            <a:graphicFrameLocks noGrp="1"/>
          </p:cNvGraphicFramePr>
          <p:nvPr/>
        </p:nvGraphicFramePr>
        <p:xfrm>
          <a:off x="781050" y="1484314"/>
          <a:ext cx="10648950" cy="435186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0648950"/>
              </a:tblGrid>
              <a:tr h="5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5104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525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3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T="45726" marB="45726" horzOverflow="overflow"/>
                </a:tc>
              </a:tr>
              <a:tr h="5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</a:tbl>
          </a:graphicData>
        </a:graphic>
      </p:graphicFrame>
      <p:sp>
        <p:nvSpPr>
          <p:cNvPr id="17" name="Номер слайда 1"/>
          <p:cNvSpPr txBox="1">
            <a:spLocks noGrp="1"/>
          </p:cNvSpPr>
          <p:nvPr/>
        </p:nvSpPr>
        <p:spPr bwMode="auto">
          <a:xfrm>
            <a:off x="8423275" y="6453188"/>
            <a:ext cx="2133600" cy="4048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3668D923-8543-47A8-A7A8-D76AEAAD1103}" type="slidenum">
              <a:rPr lang="en-GB" sz="1200" kern="0">
                <a:solidFill>
                  <a:srgbClr val="FFFFFF">
                    <a:lumMod val="50000"/>
                  </a:srgbClr>
                </a:solidFill>
                <a:latin typeface="Calibri" pitchFamily="34" charset="0"/>
              </a:rPr>
              <a:pPr algn="r">
                <a:defRPr/>
              </a:pPr>
              <a:t>8</a:t>
            </a:fld>
            <a:endParaRPr lang="en-GB" sz="1200" kern="0" dirty="0">
              <a:solidFill>
                <a:srgbClr val="FFFFFF">
                  <a:lumMod val="50000"/>
                </a:srgbClr>
              </a:solidFill>
              <a:latin typeface="Calibri" pitchFamily="34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2172" y="377325"/>
            <a:ext cx="10827657" cy="889500"/>
          </a:xfrm>
        </p:spPr>
        <p:txBody>
          <a:bodyPr anchor="b"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Российская энергетика располагает достаточными ресурсами для сдерживания роста цены электроэнергии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682172" y="5857137"/>
            <a:ext cx="108276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1600" dirty="0" smtClean="0">
                <a:latin typeface="Calibri" pitchFamily="34" charset="0"/>
                <a:cs typeface="Tahoma" pitchFamily="34" charset="0"/>
              </a:rPr>
              <a:t>Сдерживание </a:t>
            </a:r>
            <a:r>
              <a:rPr lang="ru-RU" sz="1600" dirty="0">
                <a:latin typeface="Calibri" pitchFamily="34" charset="0"/>
                <a:cs typeface="Tahoma" pitchFamily="34" charset="0"/>
              </a:rPr>
              <a:t>цен сократит к 2020 г. более чем на четверть (по </a:t>
            </a:r>
            <a:r>
              <a:rPr lang="ru-RU" sz="1600" dirty="0" smtClean="0">
                <a:latin typeface="Calibri" pitchFamily="34" charset="0"/>
                <a:cs typeface="Tahoma" pitchFamily="34" charset="0"/>
              </a:rPr>
              <a:t>сравнению </a:t>
            </a:r>
            <a:r>
              <a:rPr lang="ru-RU" sz="1600" dirty="0">
                <a:latin typeface="Calibri" pitchFamily="34" charset="0"/>
                <a:cs typeface="Tahoma" pitchFamily="34" charset="0"/>
              </a:rPr>
              <a:t>с базовым </a:t>
            </a:r>
            <a:r>
              <a:rPr lang="ru-RU" sz="1600" dirty="0" smtClean="0">
                <a:latin typeface="Calibri" pitchFamily="34" charset="0"/>
                <a:cs typeface="Tahoma" pitchFamily="34" charset="0"/>
              </a:rPr>
              <a:t>вариантом МЭР) </a:t>
            </a:r>
            <a:r>
              <a:rPr lang="ru-RU" sz="1600" dirty="0">
                <a:latin typeface="Calibri" pitchFamily="34" charset="0"/>
                <a:cs typeface="Tahoma" pitchFamily="34" charset="0"/>
              </a:rPr>
              <a:t>объем выручки в электроэнергетике, </a:t>
            </a:r>
            <a:r>
              <a:rPr lang="ru-RU" sz="1600" dirty="0" smtClean="0">
                <a:latin typeface="Calibri" pitchFamily="34" charset="0"/>
                <a:cs typeface="Tahoma" pitchFamily="34" charset="0"/>
              </a:rPr>
              <a:t>не </a:t>
            </a:r>
            <a:r>
              <a:rPr lang="ru-RU" sz="1600" dirty="0">
                <a:latin typeface="Calibri" pitchFamily="34" charset="0"/>
                <a:cs typeface="Tahoma" pitchFamily="34" charset="0"/>
              </a:rPr>
              <a:t>создавая прямой угрозы экономическим условиям ее работы и </a:t>
            </a:r>
            <a:r>
              <a:rPr lang="ru-RU" sz="1600" dirty="0" smtClean="0">
                <a:latin typeface="Calibri" pitchFamily="34" charset="0"/>
                <a:cs typeface="Tahoma" pitchFamily="34" charset="0"/>
              </a:rPr>
              <a:t>развития</a:t>
            </a:r>
            <a:endParaRPr lang="ru-RU" sz="1600" dirty="0">
              <a:latin typeface="Calibri" pitchFamily="34" charset="0"/>
              <a:cs typeface="Tahom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570" y="1657349"/>
            <a:ext cx="5956860" cy="411956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2172" y="1657349"/>
            <a:ext cx="2274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/>
              <a:t>Факторы экономически </a:t>
            </a:r>
          </a:p>
          <a:p>
            <a:r>
              <a:rPr lang="ru-RU" sz="1200" b="1" dirty="0" smtClean="0"/>
              <a:t>возможного сдерживания цен </a:t>
            </a:r>
          </a:p>
          <a:p>
            <a:r>
              <a:rPr lang="ru-RU" sz="1200" b="1" dirty="0" smtClean="0"/>
              <a:t>электроэнергии, млрд. руб</a:t>
            </a:r>
            <a:r>
              <a:rPr lang="ru-RU" sz="1200" dirty="0" smtClean="0"/>
              <a:t>.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07793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oup 25"/>
          <p:cNvGraphicFramePr>
            <a:graphicFrameLocks noGrp="1"/>
          </p:cNvGraphicFramePr>
          <p:nvPr/>
        </p:nvGraphicFramePr>
        <p:xfrm>
          <a:off x="781050" y="1484314"/>
          <a:ext cx="10648950" cy="435186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0648950"/>
              </a:tblGrid>
              <a:tr h="5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5104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525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  <a:tr h="73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T="45726" marB="45726" horzOverflow="overflow"/>
                </a:tc>
              </a:tr>
              <a:tr h="5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6" marB="45726" horzOverflow="overflow"/>
                </a:tc>
              </a:tr>
            </a:tbl>
          </a:graphicData>
        </a:graphic>
      </p:graphicFrame>
      <p:sp>
        <p:nvSpPr>
          <p:cNvPr id="17" name="Номер слайда 1"/>
          <p:cNvSpPr txBox="1">
            <a:spLocks noGrp="1"/>
          </p:cNvSpPr>
          <p:nvPr/>
        </p:nvSpPr>
        <p:spPr bwMode="auto">
          <a:xfrm>
            <a:off x="8423275" y="6453188"/>
            <a:ext cx="2133600" cy="4048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3668D923-8543-47A8-A7A8-D76AEAAD1103}" type="slidenum">
              <a:rPr lang="en-GB" sz="1200" kern="0">
                <a:solidFill>
                  <a:srgbClr val="FFFFFF">
                    <a:lumMod val="50000"/>
                  </a:srgbClr>
                </a:solidFill>
                <a:latin typeface="Calibri" pitchFamily="34" charset="0"/>
              </a:rPr>
              <a:pPr algn="r">
                <a:defRPr/>
              </a:pPr>
              <a:t>9</a:t>
            </a:fld>
            <a:endParaRPr lang="en-GB" sz="1200" kern="0" dirty="0">
              <a:solidFill>
                <a:srgbClr val="FFFFFF">
                  <a:lumMod val="50000"/>
                </a:srgbClr>
              </a:solidFill>
              <a:latin typeface="Calibri" pitchFamily="34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2172" y="377325"/>
            <a:ext cx="10827657" cy="889500"/>
          </a:xfrm>
        </p:spPr>
        <p:txBody>
          <a:bodyPr anchor="b"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В сценарии сдерживания цен электроэнергии рентабельность производства в целом по электроэнергетике не опускается ниже 20%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682172" y="5857137"/>
            <a:ext cx="108276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1600" dirty="0">
                <a:latin typeface="+mj-lt"/>
              </a:rPr>
              <a:t>Сценарий сдерживания цен электроэнергии обеспечивает в 2018-2020 гг. формирование денежного потока, сравнимого с объемом необходимых отрасли капиталовложений при возможности привлечения внешних </a:t>
            </a:r>
            <a:r>
              <a:rPr lang="ru-RU" sz="1600" dirty="0" smtClean="0">
                <a:latin typeface="+mj-lt"/>
              </a:rPr>
              <a:t>инвестиций</a:t>
            </a:r>
            <a:endParaRPr lang="ru-RU" sz="1600" dirty="0">
              <a:latin typeface="+mj-lt"/>
              <a:cs typeface="Tahoma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940" y="1614487"/>
            <a:ext cx="5912120" cy="38949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2172" y="1657349"/>
            <a:ext cx="29060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/>
              <a:t>Прогнозы финансовых показателей </a:t>
            </a:r>
            <a:endParaRPr lang="ru-RU" sz="1200" b="1" dirty="0" smtClean="0"/>
          </a:p>
          <a:p>
            <a:r>
              <a:rPr lang="ru-RU" sz="1200" b="1" dirty="0" smtClean="0"/>
              <a:t>электроэнергетических </a:t>
            </a:r>
            <a:r>
              <a:rPr lang="ru-RU" sz="1200" b="1" dirty="0"/>
              <a:t>компаний </a:t>
            </a:r>
            <a:endParaRPr lang="ru-RU" sz="1200" b="1" dirty="0" smtClean="0"/>
          </a:p>
          <a:p>
            <a:r>
              <a:rPr lang="ru-RU" sz="1200" b="1" dirty="0" smtClean="0"/>
              <a:t>для </a:t>
            </a:r>
            <a:r>
              <a:rPr lang="ru-RU" sz="1200" b="1" dirty="0"/>
              <a:t>«</a:t>
            </a:r>
            <a:r>
              <a:rPr lang="ru-RU" sz="1200" b="1" dirty="0" smtClean="0"/>
              <a:t>консервативного </a:t>
            </a:r>
            <a:r>
              <a:rPr lang="ru-RU" sz="1200" b="1" dirty="0"/>
              <a:t>сценария МЭР» </a:t>
            </a:r>
            <a:endParaRPr lang="ru-RU" sz="1200" b="1" dirty="0" smtClean="0"/>
          </a:p>
          <a:p>
            <a:r>
              <a:rPr lang="ru-RU" sz="1200" b="1" dirty="0" smtClean="0"/>
              <a:t>и </a:t>
            </a:r>
            <a:r>
              <a:rPr lang="ru-RU" sz="1200" b="1" dirty="0"/>
              <a:t>сценария «Низкие цены </a:t>
            </a:r>
            <a:r>
              <a:rPr lang="ru-RU" sz="1200" b="1" dirty="0" smtClean="0"/>
              <a:t>ТЭР», </a:t>
            </a:r>
            <a:r>
              <a:rPr lang="ru-RU" sz="1200" b="1" dirty="0"/>
              <a:t>%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6271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</TotalTime>
  <Words>674</Words>
  <Application>Microsoft Office PowerPoint</Application>
  <PresentationFormat>Широкоэкранный</PresentationFormat>
  <Paragraphs>78</Paragraphs>
  <Slides>11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Тема Office</vt:lpstr>
      <vt:lpstr>Возможно ли развитие без роста тарифов?</vt:lpstr>
      <vt:lpstr>Цены и на электроэнергию и на газ для промышленных потребителей в России уже превысили уровень США и приблизились к европейским</vt:lpstr>
      <vt:lpstr>Всё более вероятным становится скатывание экономики в рецессию на фоне крайне негативных тенденций в промышленности</vt:lpstr>
      <vt:lpstr>Дальнейшее повышение цен на электроэнергию и газ негативно влияет на российскую экономику</vt:lpstr>
      <vt:lpstr>Рентабельность электроэнергетических компаний России в 1,5 – 3 раза превышает соответствующий показатель по промышленности</vt:lpstr>
      <vt:lpstr>В развитых экономиках при снижении экономического роста  цены на энергию тормозятся в ответ на снижение спроса</vt:lpstr>
      <vt:lpstr>США уже в течение 45 лет обеспечивают своей промышленности устойчиво стабильную реальную цену на электроэнергию</vt:lpstr>
      <vt:lpstr>Российская энергетика располагает достаточными ресурсами для сдерживания роста цены электроэнергии</vt:lpstr>
      <vt:lpstr>В сценарии сдерживания цен электроэнергии рентабельность производства в целом по электроэнергетике не опускается ниже 20%</vt:lpstr>
      <vt:lpstr>У Правительства остался один шанс вернуться к инновационному сценарию развития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Возможно ли развитие без роста тарифов</dc:title>
  <dc:creator>Валерий Дзюбенко</dc:creator>
  <cp:lastModifiedBy>Валерий Дзюбенко</cp:lastModifiedBy>
  <cp:revision>51</cp:revision>
  <dcterms:created xsi:type="dcterms:W3CDTF">2013-10-09T13:18:58Z</dcterms:created>
  <dcterms:modified xsi:type="dcterms:W3CDTF">2013-10-28T05:33:39Z</dcterms:modified>
</cp:coreProperties>
</file>