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0" r:id="rId3"/>
    <p:sldId id="276" r:id="rId4"/>
    <p:sldId id="271" r:id="rId5"/>
    <p:sldId id="273" r:id="rId6"/>
    <p:sldId id="277" r:id="rId7"/>
    <p:sldId id="278" r:id="rId8"/>
    <p:sldId id="275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tyurin\&#1052;&#1086;&#1080;%20&#1076;&#1086;&#1082;&#1091;&#1084;&#1077;&#1085;&#1090;&#1099;\&#1044;&#1072;&#1085;&#1085;&#1099;&#1077;%20&#1076;&#1083;&#1103;%20&#1082;&#1086;&#1085;&#1092;&#1077;&#1088;&#1077;&#1085;&#1094;&#1080;&#1080;%20IC%20ENER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tyurin\&#1052;&#1086;&#1080;%20&#1076;&#1086;&#1082;&#1091;&#1084;&#1077;&#1085;&#1090;&#1099;\&#1044;&#1072;&#1085;&#1085;&#1099;&#1077;%20&#1076;&#1083;&#1103;%20&#1082;&#1086;&#1085;&#1092;&#1077;&#1088;&#1077;&#1085;&#1094;&#1080;&#1080;%20IC%20ENERG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1306751281589"/>
          <c:y val="0.1054604863269096"/>
          <c:w val="0.82486529127499064"/>
          <c:h val="0.65749009297639482"/>
        </c:manualLayout>
      </c:layout>
      <c:lineChart>
        <c:grouping val="standard"/>
        <c:varyColors val="0"/>
        <c:ser>
          <c:idx val="0"/>
          <c:order val="0"/>
          <c:tx>
            <c:strRef>
              <c:f>СВОД!$A$3</c:f>
              <c:strCache>
                <c:ptCount val="1"/>
                <c:pt idx="0">
                  <c:v>Средний рост годового потребления электроэнергии птицефабрик ОАО "АПК"ОГО", квт*ч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5469517521875474E-2"/>
                  <c:y val="-2.9589046202402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308066332881167E-3"/>
                  <c:y val="-3.9452061603203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561931008374176E-2"/>
                  <c:y val="-4.273973340347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3871088858741E-2"/>
                  <c:y val="-6.575343600533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СВОД!$G$3:$J$3</c:f>
              <c:numCache>
                <c:formatCode>0%</c:formatCode>
                <c:ptCount val="4"/>
                <c:pt idx="0">
                  <c:v>-8.7981577116886828E-3</c:v>
                </c:pt>
                <c:pt idx="1">
                  <c:v>-1.329923507302766E-2</c:v>
                </c:pt>
                <c:pt idx="2">
                  <c:v>-4.6572892261979686E-2</c:v>
                </c:pt>
                <c:pt idx="3">
                  <c:v>-9.3305093835892278E-2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СВОД!$A$4</c:f>
              <c:strCache>
                <c:ptCount val="1"/>
                <c:pt idx="0">
                  <c:v>Средний рост годовых затрат на электроэнергию птицефабрик ОАО "АПК"ОГО", руб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9769355444293701E-2"/>
                  <c:y val="-6.2465764205072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746290988723112E-2"/>
                  <c:y val="-4.273973340347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7561775344158096E-2"/>
                  <c:y val="-3.6164389802936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584839799728644E-2"/>
                  <c:y val="-4.273973340347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СВОД!$G$4:$J$4</c:f>
              <c:numCache>
                <c:formatCode>0%</c:formatCode>
                <c:ptCount val="4"/>
                <c:pt idx="0">
                  <c:v>0.19326379787291123</c:v>
                </c:pt>
                <c:pt idx="1">
                  <c:v>0.47669901498460082</c:v>
                </c:pt>
                <c:pt idx="2">
                  <c:v>0.75006333681642201</c:v>
                </c:pt>
                <c:pt idx="3">
                  <c:v>0.81599748148953688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СВОД!$A$5</c:f>
              <c:strCache>
                <c:ptCount val="1"/>
                <c:pt idx="0">
                  <c:v>Средний рост доли расходов на электроэнергию в себестоимости готовой продукции, %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1746290988723112E-2"/>
                  <c:y val="-6.2465764205072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54033166440552E-2"/>
                  <c:y val="-2.630137440213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700317741797929E-2"/>
                  <c:y val="-4.2739733403470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53871088858741E-2"/>
                  <c:y val="-5.9178092404805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СВОД!$G$5:$J$5</c:f>
              <c:numCache>
                <c:formatCode>0%</c:formatCode>
                <c:ptCount val="4"/>
                <c:pt idx="0">
                  <c:v>-5.9943582510578793E-3</c:v>
                </c:pt>
                <c:pt idx="1">
                  <c:v>0.32404795486600868</c:v>
                </c:pt>
                <c:pt idx="2">
                  <c:v>0.35825105782792677</c:v>
                </c:pt>
                <c:pt idx="3">
                  <c:v>0.32616361071932326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9008"/>
        <c:axId val="33020544"/>
      </c:lineChart>
      <c:catAx>
        <c:axId val="330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020544"/>
        <c:crosses val="autoZero"/>
        <c:auto val="1"/>
        <c:lblAlgn val="ctr"/>
        <c:lblOffset val="100"/>
        <c:noMultiLvlLbl val="0"/>
      </c:catAx>
      <c:valAx>
        <c:axId val="3302054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0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5793597432880308E-2"/>
          <c:y val="0.78284383202099805"/>
          <c:w val="0.88751197284792616"/>
          <c:h val="0.18738072482031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44497908459409E-2"/>
          <c:y val="0.10536376254618739"/>
          <c:w val="0.90381116385107851"/>
          <c:h val="0.63991987610267909"/>
        </c:manualLayout>
      </c:layout>
      <c:lineChart>
        <c:grouping val="standard"/>
        <c:varyColors val="0"/>
        <c:ser>
          <c:idx val="0"/>
          <c:order val="0"/>
          <c:tx>
            <c:strRef>
              <c:f>СВОД!$A$6</c:f>
              <c:strCache>
                <c:ptCount val="1"/>
                <c:pt idx="0">
                  <c:v>Средний рост стоимости электроэнергии на птицефабриках ОАО "АПК"ОГО", руб/квт*ч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9408873109479606E-3"/>
                  <c:y val="-6.942148760330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408873109479606E-3"/>
                  <c:y val="-5.950413223140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113309664219332E-3"/>
                  <c:y val="-3.966942148760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349760420427506E-2"/>
                  <c:y val="-3.6363636363636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СВОД!$G$6:$J$6</c:f>
              <c:numCache>
                <c:formatCode>0%</c:formatCode>
                <c:ptCount val="4"/>
                <c:pt idx="0">
                  <c:v>0.20385550849876855</c:v>
                </c:pt>
                <c:pt idx="1">
                  <c:v>0.49660268591551593</c:v>
                </c:pt>
                <c:pt idx="2">
                  <c:v>0.83555021942726049</c:v>
                </c:pt>
                <c:pt idx="3">
                  <c:v>1.0028760161147838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СВОД!$A$7</c:f>
              <c:strCache>
                <c:ptCount val="1"/>
                <c:pt idx="0">
                  <c:v>Средний рост стоимость мясопродукции бройлерных птицефабрик ОАО "АПК"ОГО", руб/кг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3793105588317863E-2"/>
                  <c:y val="-2.314049586776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3201978697797365E-2"/>
                  <c:y val="-9.917355371900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408873109479606E-3"/>
                  <c:y val="-1.652892561983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408873109479596E-2"/>
                  <c:y val="-2.9752066115702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СВОД!$G$7:$J$7</c:f>
              <c:numCache>
                <c:formatCode>0%</c:formatCode>
                <c:ptCount val="4"/>
                <c:pt idx="0">
                  <c:v>6.5192998204667979E-2</c:v>
                </c:pt>
                <c:pt idx="1">
                  <c:v>8.6549970077797647E-2</c:v>
                </c:pt>
                <c:pt idx="2">
                  <c:v>7.3459006582884387E-2</c:v>
                </c:pt>
                <c:pt idx="3">
                  <c:v>0.10338120885697193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СВОД!$A$8</c:f>
              <c:strCache>
                <c:ptCount val="1"/>
                <c:pt idx="0">
                  <c:v>Средний рост стоимости яйца яичных птицефабрик ОАО "АПК"ОГО", руб/10 шт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3054196975167287E-2"/>
                  <c:y val="-1.652892561983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704436554739781E-2"/>
                  <c:y val="-5.289256198347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817746218959109E-3"/>
                  <c:y val="-5.289256198347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438429454005592E-2"/>
                  <c:y val="-3.636363636363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СВОД!$B$2:$F$2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СВОД!$G$8:$J$8</c:f>
              <c:numCache>
                <c:formatCode>0%</c:formatCode>
                <c:ptCount val="4"/>
                <c:pt idx="0">
                  <c:v>0.27323514474352456</c:v>
                </c:pt>
                <c:pt idx="1">
                  <c:v>0.14906043676993436</c:v>
                </c:pt>
                <c:pt idx="2">
                  <c:v>0.15617064499746078</c:v>
                </c:pt>
                <c:pt idx="3">
                  <c:v>0.20695784662265121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68928"/>
        <c:axId val="33070464"/>
      </c:lineChart>
      <c:catAx>
        <c:axId val="330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070464"/>
        <c:crosses val="autoZero"/>
        <c:auto val="1"/>
        <c:lblAlgn val="ctr"/>
        <c:lblOffset val="100"/>
        <c:noMultiLvlLbl val="0"/>
      </c:catAx>
      <c:valAx>
        <c:axId val="330704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306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492467552456228E-2"/>
          <c:y val="0.81401652892561893"/>
          <c:w val="0.91365531417017498"/>
          <c:h val="0.1851073078675084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3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1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7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1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7CEE4B-AE5A-DA48-AAA4-6CF8FF3793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82833B-D0E0-3448-9241-98DE7E37AC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RE-podlogk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1500" y="3013501"/>
            <a:ext cx="43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400" b="1" dirty="0" smtClean="0">
                <a:solidFill>
                  <a:srgbClr val="002060"/>
                </a:solidFill>
                <a:latin typeface="Franklin Gothic Book" pitchFamily="34" charset="0"/>
              </a:rPr>
              <a:t>Энергосбережение: примеры из жизни</a:t>
            </a:r>
            <a:endParaRPr lang="ru-RU" sz="24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4221088"/>
            <a:ext cx="43053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Докладчик: </a:t>
            </a:r>
            <a:r>
              <a:rPr lang="ru-RU" sz="1400" b="1" dirty="0">
                <a:solidFill>
                  <a:srgbClr val="002060"/>
                </a:solidFill>
                <a:latin typeface="Franklin Gothic Book" pitchFamily="34" charset="0"/>
              </a:rPr>
              <a:t>Олег Тюрин</a:t>
            </a:r>
          </a:p>
          <a:p>
            <a:pPr defTabSz="457200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Заместитель директора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по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производству</a:t>
            </a:r>
          </a:p>
          <a:p>
            <a:pPr defTabSz="457200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ОАО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«АПК«ОГО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», член наблюдательного совета НП «Сообщество покупателей рынков электроэнергии»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defTabSz="457200"/>
            <a:endParaRPr lang="ru-RU" sz="14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defTabSz="457200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Москва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29 мая </a:t>
            </a:r>
            <a:r>
              <a:rPr lang="ru-RU" sz="1400" dirty="0">
                <a:solidFill>
                  <a:srgbClr val="002060"/>
                </a:solidFill>
                <a:latin typeface="Franklin Gothic Book" pitchFamily="34" charset="0"/>
              </a:rPr>
              <a:t>2012</a:t>
            </a:r>
          </a:p>
          <a:p>
            <a:pPr defTabSz="457200"/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  <a:p>
            <a:pPr defTabSz="457200"/>
            <a:r>
              <a:rPr lang="ru-RU" sz="1400" dirty="0" smtClean="0">
                <a:solidFill>
                  <a:srgbClr val="002060"/>
                </a:solidFill>
                <a:latin typeface="Franklin Gothic Book" pitchFamily="34" charset="0"/>
              </a:rPr>
              <a:t>Ежегодная конференция «ЭНЕРГОСБЫТ В РОССИИ» оптовый и розничные рынки электроэнергии</a:t>
            </a:r>
            <a:endParaRPr lang="ru-RU" sz="14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800" y="5445224"/>
            <a:ext cx="3300066" cy="94287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 flipH="1">
            <a:off x="2273300" y="4933950"/>
            <a:ext cx="38481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16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196752"/>
            <a:ext cx="520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С чего все начиналось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06084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Либерализация рынка электроэнергии с 2007 года, при этом:</a:t>
            </a:r>
          </a:p>
          <a:p>
            <a:pPr marL="342900" indent="-342900"/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Затраты на электроэнергию в 2007 году - 107 млн. руб.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Доля электроэнергии в себестоимости в 2007 году - 4,7%.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/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1196752"/>
            <a:ext cx="7308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Цели программ энергосбережения</a:t>
            </a:r>
            <a:endParaRPr lang="en-US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132856"/>
            <a:ext cx="8064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Снижение потребления электроэнергии в натуральном и денежном выражении и, как результат, уменьшение доли электроэнергии в себестоимости готовой продукции.</a:t>
            </a:r>
          </a:p>
          <a:p>
            <a:pPr marL="342900"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pPr marL="342900" indent="-342900"/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7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196752"/>
            <a:ext cx="8604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Первый опыт: ЗАО «Пятигорская птицефабрика»</a:t>
            </a:r>
            <a:endParaRPr lang="ru-RU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 результате модернизации вентиляции первого из 21 птичника: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объем потребляемой мощности уменьшился в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itchFamily="34" charset="0"/>
              </a:rPr>
              <a:t>8,3 раза,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объем потребления электроэнергии упал в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itchFamily="34" charset="0"/>
              </a:rPr>
              <a:t>4,5 раза,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воздухообмен вырос в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itchFamily="34" charset="0"/>
              </a:rPr>
              <a:t>1,8 раза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84984"/>
            <a:ext cx="5256584" cy="344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97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Развитие: ООО «Русско-Высоцкая птицефабрика»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192" y="1988840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В результате модернизации системы вентиляции и освещения годовое потребление электроэнергии снижено на </a:t>
            </a:r>
            <a:r>
              <a:rPr lang="ru-RU" sz="2000" b="1" dirty="0" smtClean="0">
                <a:solidFill>
                  <a:srgbClr val="FF0000"/>
                </a:solidFill>
                <a:latin typeface="Franklin Gothic Book" pitchFamily="34" charset="0"/>
              </a:rPr>
              <a:t>13,9%.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 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2007г. - 34 056 969  кВт*ч </a:t>
            </a:r>
          </a:p>
          <a:p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2008г. - 34 029 637  кВт*ч 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(-0,1%)*</a:t>
            </a: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		</a:t>
            </a:r>
            <a:endParaRPr lang="ru-RU" sz="2000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2009г. - 32 176 344  кВт*ч 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(-5,5%)</a:t>
            </a:r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	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		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2010г. - 30 369 288  кВт*ч 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(-10,8%)</a:t>
            </a:r>
            <a:endParaRPr lang="ru-RU" sz="2000" dirty="0" smtClean="0">
              <a:solidFill>
                <a:srgbClr val="00206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		</a:t>
            </a:r>
            <a:endParaRPr lang="ru-RU" sz="2000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2011г. - 29 338 941  кВт*ч </a:t>
            </a:r>
            <a:r>
              <a:rPr lang="ru-RU" sz="2000" dirty="0" smtClean="0">
                <a:solidFill>
                  <a:srgbClr val="FF0000"/>
                </a:solidFill>
                <a:latin typeface="Franklin Gothic Book" pitchFamily="34" charset="0"/>
              </a:rPr>
              <a:t>(-13,9%) </a:t>
            </a:r>
          </a:p>
          <a:p>
            <a:endParaRPr lang="ru-RU" sz="2000" dirty="0" smtClean="0">
              <a:solidFill>
                <a:srgbClr val="FF0000"/>
              </a:solidFill>
              <a:latin typeface="Franklin Gothic Book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Franklin Gothic Book" pitchFamily="34" charset="0"/>
              </a:rPr>
              <a:t>*снижение к 2007 г</a:t>
            </a:r>
          </a:p>
          <a:p>
            <a:r>
              <a:rPr lang="ru-RU" sz="2000" dirty="0" smtClean="0"/>
              <a:t>		</a:t>
            </a:r>
            <a:endParaRPr lang="ru-RU" sz="2000" dirty="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88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19675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Что получилось в результате энергосбережения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1628800"/>
          <a:ext cx="784887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692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119675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2060"/>
                </a:solidFill>
              </a:rPr>
              <a:t>Почему так произошло?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827584" y="1700808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692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112474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Перспективы: строительство собственной генерации на примере ЗАО «Череповецкий бройлер»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772816"/>
          <a:ext cx="8424936" cy="4824533"/>
        </p:xfrm>
        <a:graphic>
          <a:graphicData uri="http://schemas.openxmlformats.org/drawingml/2006/table">
            <a:tbl>
              <a:tblPr/>
              <a:tblGrid>
                <a:gridCol w="4176464"/>
                <a:gridCol w="936104"/>
                <a:gridCol w="864096"/>
                <a:gridCol w="792088"/>
                <a:gridCol w="792088"/>
                <a:gridCol w="864096"/>
              </a:tblGrid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Показатель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2007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2008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Выработано собственной электроэнергии,    тыс.кВт*час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4 058,46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3 753,62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4 024,80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2 597,16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2 891,19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Себестоимость производства собственной  электроэнергии, руб/кВт*час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1,59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Тариф на передачу электроэнергии,  </a:t>
                      </a:r>
                      <a:r>
                        <a:rPr lang="ru-RU" sz="1400" b="1" kern="1200" dirty="0" err="1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/кВт*час.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-     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Стоимость собственной электроэнергии с учетом передачи, руб/кВт*час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3,48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Цена покупной электроэнергии, руб/кВт*час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2,51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2,53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3,06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3,22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3,63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Разница между ценой покупной и  собственной электроэнергии, руб/кВт*ч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1,71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2,03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2,15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Franklin Gothic Book" pitchFamily="34" charset="0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6875" marR="6875" marT="6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26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RE-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6600" y="72988"/>
            <a:ext cx="2676464" cy="764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68760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 smtClean="0">
                <a:solidFill>
                  <a:srgbClr val="002060"/>
                </a:solidFill>
                <a:latin typeface="Franklin Gothic Book" pitchFamily="34" charset="0"/>
              </a:rPr>
              <a:t>Федеральный закон № 261-ФЗ «Об энергосбережении и о повышении энергетической эффективности и о внесении изменений в отдельные законодательные акты Российской Федерации» </a:t>
            </a:r>
            <a:endParaRPr lang="en-US" sz="2000" b="1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636912"/>
            <a:ext cx="3888432" cy="352839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2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345</Words>
  <Application>Microsoft Office PowerPoint</Application>
  <PresentationFormat>Экран (4:3)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otyurin</dc:creator>
  <cp:lastModifiedBy>User</cp:lastModifiedBy>
  <cp:revision>79</cp:revision>
  <dcterms:created xsi:type="dcterms:W3CDTF">2012-03-11T09:19:23Z</dcterms:created>
  <dcterms:modified xsi:type="dcterms:W3CDTF">2012-06-04T09:38:59Z</dcterms:modified>
</cp:coreProperties>
</file>