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68" r:id="rId2"/>
    <p:sldId id="293" r:id="rId3"/>
    <p:sldId id="270" r:id="rId4"/>
    <p:sldId id="285" r:id="rId5"/>
    <p:sldId id="288" r:id="rId6"/>
    <p:sldId id="284" r:id="rId7"/>
    <p:sldId id="296" r:id="rId8"/>
    <p:sldId id="289" r:id="rId9"/>
    <p:sldId id="297" r:id="rId10"/>
    <p:sldId id="295" r:id="rId11"/>
    <p:sldId id="291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AC196-64DE-47C9-BDEE-23FCF18D82D8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E02D-3E5C-4716-99A4-BED68AA2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93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3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8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1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5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4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7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1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0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PRE-podlog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81500" y="3013501"/>
            <a:ext cx="4305300" cy="14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Перспективы развития оптового и розничного рынков электроэнергии -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взгляд потребителя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1500" y="4508798"/>
            <a:ext cx="430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b="1" dirty="0">
                <a:solidFill>
                  <a:srgbClr val="002060"/>
                </a:solidFill>
                <a:latin typeface="Franklin Gothic Book" pitchFamily="34" charset="0"/>
              </a:rPr>
              <a:t>Докладчик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: Говоров Д.С.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5445224"/>
            <a:ext cx="3300066" cy="94287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5400000" flipH="1">
            <a:off x="2273300" y="4933950"/>
            <a:ext cx="38481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9002" y="5920135"/>
            <a:ext cx="430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28 мая 2012 года</a:t>
            </a:r>
          </a:p>
        </p:txBody>
      </p:sp>
    </p:spTree>
    <p:extLst>
      <p:ext uri="{BB962C8B-B14F-4D97-AF65-F5344CB8AC3E}">
        <p14:creationId xmlns:p14="http://schemas.microsoft.com/office/powerpoint/2010/main" val="42571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96057"/>
            <a:ext cx="5832648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Предлагаемое решение по изменению модели оптового рынка 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556" y="177281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Переход к рынку одного товара – электроэнергии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Основа рынка – двусторонние договоры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Стимулы для поддержания надежности: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               -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доплата пиковым станциям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	- рыночные механизмы участия потребителей в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               регулировании нагрузки</a:t>
            </a:r>
            <a:endParaRPr lang="ru-RU" sz="20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	-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развитие РСУ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4.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Использование узловой модели ценообразования для принятия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   инвестиционных решений</a:t>
            </a:r>
            <a:endParaRPr lang="ru-RU" sz="2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172" y="2060848"/>
            <a:ext cx="8511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Равные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условия конкуренции за потребителя между ГП и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ЭСО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Потребитель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должен иметь безусловное право при условии уведомления не более, чем за 1 месяц сменить сбытовую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компанию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Исключение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обязательности включения в баланс ФСТ покупателей, не обслуживающих население (для выхода на оптовый рынок достаточно иметь систему АИИС КУЭ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Введение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социальной нормы потребления для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населения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Введение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дифференциации сбытовой надбавки у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ГП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Повышение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платежной дисциплины, введение действенных санкций за неоплату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6057"/>
            <a:ext cx="5832648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редлагаемое решение по </a:t>
            </a:r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изменению 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модели розничного рынка 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-57831"/>
            <a:ext cx="5976664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Прогнозы МЭР на период 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2012-2030 гг.</a:t>
            </a:r>
          </a:p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Динамика цен на газ, электроэнергию на оптовом  и розничном рынке, сетевого тарифа на передачу*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593"/>
            <a:ext cx="8663228" cy="38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9872" y="6604903"/>
            <a:ext cx="6022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Источник данных: Минэкономразвития РФ 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872" y="6320210"/>
            <a:ext cx="89023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*Динамика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цен на газ, электроэнергию на оптовом  и розничном рынке, сетевого тарифа на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передачу согласно инновационному варианту развития в Сценарных условий долгосрочного прогноза социально-экономического развития РФ до 2030 года, разработанных МЭР РФ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6963" y="1406724"/>
            <a:ext cx="1586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  <a:latin typeface="Franklin Gothic Book" pitchFamily="34" charset="0"/>
              </a:rPr>
              <a:t>Оптовые цены на газ</a:t>
            </a:r>
            <a:endParaRPr lang="ru-RU" sz="105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941588" y="2070175"/>
            <a:ext cx="134560" cy="18002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12374" y="1435083"/>
            <a:ext cx="19895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Выход на уровень цен</a:t>
            </a:r>
          </a:p>
          <a:p>
            <a:pPr algn="ctr"/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 «</a:t>
            </a:r>
            <a:r>
              <a:rPr lang="en-US" sz="1050" dirty="0" smtClean="0">
                <a:solidFill>
                  <a:srgbClr val="002060"/>
                </a:solidFill>
                <a:latin typeface="Franklin Gothic Book" pitchFamily="34" charset="0"/>
              </a:rPr>
              <a:t>net back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» и переход на европейскую динамику роста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flipV="1">
            <a:off x="4144772" y="3126094"/>
            <a:ext cx="134560" cy="18002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32242" y="2988830"/>
            <a:ext cx="17688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переход на европейскую динамику роста на</a:t>
            </a:r>
          </a:p>
          <a:p>
            <a:pPr algn="ctr"/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электроэнергию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628" y="1952436"/>
            <a:ext cx="176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latin typeface="Franklin Gothic Book" pitchFamily="34" charset="0"/>
              </a:rPr>
              <a:t>Тариф сетевых организаций</a:t>
            </a:r>
            <a:endParaRPr lang="ru-RU" sz="1050" b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3648" y="2160185"/>
            <a:ext cx="176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3">
                    <a:lumMod val="50000"/>
                  </a:schemeClr>
                </a:solidFill>
                <a:latin typeface="Franklin Gothic Book" pitchFamily="34" charset="0"/>
              </a:rPr>
              <a:t>Цена электроэнергии </a:t>
            </a:r>
          </a:p>
          <a:p>
            <a:pPr algn="ctr"/>
            <a:r>
              <a:rPr lang="ru-RU" sz="1050" b="1" dirty="0" smtClean="0">
                <a:solidFill>
                  <a:schemeClr val="accent3">
                    <a:lumMod val="50000"/>
                  </a:schemeClr>
                </a:solidFill>
                <a:latin typeface="Franklin Gothic Book" pitchFamily="34" charset="0"/>
              </a:rPr>
              <a:t>на розничном рынке</a:t>
            </a:r>
            <a:endParaRPr lang="ru-RU" sz="1050" b="1" dirty="0">
              <a:solidFill>
                <a:schemeClr val="accent3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4020" y="2988830"/>
            <a:ext cx="176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Franklin Gothic Book" pitchFamily="34" charset="0"/>
              </a:rPr>
              <a:t>Цена электроэнергии </a:t>
            </a:r>
          </a:p>
          <a:p>
            <a:pPr algn="ctr"/>
            <a:r>
              <a:rPr lang="ru-RU" sz="1050" b="1" dirty="0" smtClean="0">
                <a:latin typeface="Franklin Gothic Book" pitchFamily="34" charset="0"/>
              </a:rPr>
              <a:t>на оптовом рынке</a:t>
            </a:r>
            <a:endParaRPr lang="ru-RU" sz="1050" b="1" dirty="0">
              <a:latin typeface="Franklin Gothic Boo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8868" y="3531657"/>
            <a:ext cx="17688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9900"/>
                </a:solidFill>
                <a:latin typeface="Franklin Gothic Book" pitchFamily="34" charset="0"/>
              </a:rPr>
              <a:t>Курс доллара</a:t>
            </a:r>
            <a:endParaRPr lang="ru-RU" sz="1050" b="1" dirty="0">
              <a:solidFill>
                <a:srgbClr val="FF9900"/>
              </a:solidFill>
              <a:latin typeface="Franklin Gothic Boo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1200091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Рост цен в разах</a:t>
            </a:r>
          </a:p>
          <a:p>
            <a:pPr algn="ctr"/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к 2011 году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50504"/>
              </p:ext>
            </p:extLst>
          </p:nvPr>
        </p:nvGraphicFramePr>
        <p:xfrm>
          <a:off x="1893264" y="4869159"/>
          <a:ext cx="5330460" cy="14603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3242"/>
                <a:gridCol w="1541680"/>
                <a:gridCol w="1475538"/>
              </a:tblGrid>
              <a:tr h="386947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Среднегодовой рост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2012-2020</a:t>
                      </a:r>
                      <a:r>
                        <a:rPr lang="ru-RU" sz="1000" b="1" kern="1200" baseline="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гг.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Среднегодовой рост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2020-2030</a:t>
                      </a:r>
                      <a:r>
                        <a:rPr lang="ru-RU" sz="1000" b="1" kern="1200" baseline="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гг.</a:t>
                      </a:r>
                      <a:endParaRPr lang="ru-RU" sz="1000" b="1" kern="1200" dirty="0" smtClean="0">
                        <a:solidFill>
                          <a:srgbClr val="00206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6026"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Рост оптовой цены на газ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12,9%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ctr"/>
                </a:tc>
              </a:tr>
              <a:tr h="266026"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Рост тарифа</a:t>
                      </a:r>
                      <a:r>
                        <a:rPr lang="ru-RU" sz="1050" b="1" kern="1200" baseline="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сетевых организаций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/>
                </a:tc>
              </a:tr>
              <a:tr h="266026"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Рост цены электроэнергии на ОРЭ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/>
                </a:tc>
              </a:tr>
              <a:tr h="266026"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Рост цены электроэнергии на РРЭ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 flipV="1">
            <a:off x="7268436" y="2753731"/>
            <a:ext cx="171535" cy="1800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106522" y="2380504"/>
            <a:ext cx="234404" cy="239504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916700" y="2232547"/>
            <a:ext cx="250886" cy="387461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9" y="923348"/>
            <a:ext cx="7855855" cy="37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96057"/>
            <a:ext cx="5832648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Сравнение оптовой и розничной цены на электрическую энергию*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872" y="6604903"/>
            <a:ext cx="6022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Источник данных: Минэнерго РФ, Минэкономразвития РФ, расчеты НП «СПРЭ» 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872" y="6318365"/>
            <a:ext cx="89023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*Сравнение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оптовой и розничной цены на электрическую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энергию проведено на основании прогноза Сценарных условий долгосрочного прогноза социально-экономического развития РФ до 2030 года, разработанных МЭР РФ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21908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Franklin Gothic Book" pitchFamily="34" charset="0"/>
              </a:rPr>
              <a:t>руб./</a:t>
            </a:r>
            <a:r>
              <a:rPr lang="ru-RU" sz="1100" dirty="0" err="1" smtClean="0">
                <a:solidFill>
                  <a:srgbClr val="002060"/>
                </a:solidFill>
                <a:latin typeface="Franklin Gothic Book" pitchFamily="34" charset="0"/>
              </a:rPr>
              <a:t>кВтч</a:t>
            </a:r>
            <a:endParaRPr lang="ru-RU" sz="11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724175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Franklin Gothic Book" pitchFamily="34" charset="0"/>
              </a:rPr>
              <a:t>1,2</a:t>
            </a:r>
            <a:endParaRPr lang="ru-RU" sz="11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314096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Franklin Gothic Book" pitchFamily="34" charset="0"/>
              </a:rPr>
              <a:t>2,3</a:t>
            </a:r>
            <a:endParaRPr lang="ru-RU" sz="11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1740" y="278986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Franklin Gothic Book" pitchFamily="34" charset="0"/>
              </a:rPr>
              <a:t>3</a:t>
            </a:r>
            <a:r>
              <a:rPr lang="ru-RU" sz="1100" b="1" dirty="0" smtClean="0">
                <a:solidFill>
                  <a:srgbClr val="002060"/>
                </a:solidFill>
                <a:latin typeface="Franklin Gothic Book" pitchFamily="34" charset="0"/>
              </a:rPr>
              <a:t>,3</a:t>
            </a:r>
            <a:endParaRPr lang="ru-RU" sz="11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1740" y="3377475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Franklin Gothic Book" pitchFamily="34" charset="0"/>
              </a:rPr>
              <a:t>1,8</a:t>
            </a:r>
            <a:endParaRPr lang="ru-RU" sz="11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216978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Franklin Gothic Book" pitchFamily="34" charset="0"/>
              </a:rPr>
              <a:t>4,8</a:t>
            </a:r>
            <a:endParaRPr lang="ru-RU" sz="11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3300983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Franklin Gothic Book" pitchFamily="34" charset="0"/>
              </a:rPr>
              <a:t>2,6</a:t>
            </a:r>
            <a:endParaRPr lang="ru-RU" sz="11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164538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Franklin Gothic Book" pitchFamily="34" charset="0"/>
              </a:rPr>
              <a:t>6,1</a:t>
            </a:r>
            <a:endParaRPr lang="ru-RU" sz="11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2854257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Franklin Gothic Book" pitchFamily="34" charset="0"/>
              </a:rPr>
              <a:t>3,2</a:t>
            </a:r>
            <a:endParaRPr lang="ru-RU" sz="11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8398" y="139085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Franklin Gothic Book" pitchFamily="34" charset="0"/>
              </a:rPr>
              <a:t>6,9</a:t>
            </a:r>
            <a:endParaRPr lang="ru-RU" sz="11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8968" y="2757797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Franklin Gothic Book" pitchFamily="34" charset="0"/>
              </a:rPr>
              <a:t>3,3</a:t>
            </a:r>
            <a:endParaRPr lang="ru-RU" sz="11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3788" y="3562593"/>
            <a:ext cx="4671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Franklin Gothic Book" pitchFamily="34" charset="0"/>
              </a:rPr>
              <a:t>Оптовая цена на электрическую энергию с учетом мощности </a:t>
            </a:r>
            <a:endParaRPr lang="ru-RU" sz="12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4566" y="220379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Тариф сетевых организаций 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плата инфраструктурным организациям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и сбытовая надбавка</a:t>
            </a:r>
            <a:endParaRPr lang="ru-RU" sz="12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561803" y="3294766"/>
            <a:ext cx="0" cy="490895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2000" y="2431396"/>
            <a:ext cx="0" cy="863370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316416" y="1645380"/>
            <a:ext cx="0" cy="1374027"/>
          </a:xfrm>
          <a:prstGeom prst="straightConnector1">
            <a:avLst/>
          </a:prstGeom>
          <a:ln w="190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3648" y="315433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Book" pitchFamily="34" charset="0"/>
              </a:rPr>
              <a:t>∆</a:t>
            </a:r>
            <a:r>
              <a:rPr lang="ru-RU" sz="900" b="1" dirty="0" smtClean="0">
                <a:solidFill>
                  <a:srgbClr val="C00000"/>
                </a:solidFill>
                <a:latin typeface="Franklin Gothic Book" pitchFamily="34" charset="0"/>
              </a:rPr>
              <a:t>2012</a:t>
            </a:r>
            <a:r>
              <a:rPr lang="ru-RU" sz="1100" b="1" dirty="0" smtClean="0">
                <a:solidFill>
                  <a:srgbClr val="C00000"/>
                </a:solidFill>
                <a:latin typeface="Franklin Gothic Book" pitchFamily="34" charset="0"/>
              </a:rPr>
              <a:t> =</a:t>
            </a:r>
            <a:r>
              <a:rPr lang="ru-RU" sz="1200" b="1" dirty="0" smtClean="0">
                <a:solidFill>
                  <a:srgbClr val="C00000"/>
                </a:solidFill>
                <a:latin typeface="Franklin Gothic Book" pitchFamily="34" charset="0"/>
              </a:rPr>
              <a:t>1,1 </a:t>
            </a:r>
            <a:r>
              <a:rPr lang="ru-RU" sz="1000" b="1" dirty="0">
                <a:solidFill>
                  <a:srgbClr val="C00000"/>
                </a:solidFill>
                <a:latin typeface="Franklin Gothic Book" pitchFamily="34" charset="0"/>
              </a:rPr>
              <a:t>руб./</a:t>
            </a:r>
            <a:r>
              <a:rPr lang="ru-RU" sz="1000" b="1" dirty="0" err="1" smtClean="0">
                <a:solidFill>
                  <a:srgbClr val="C00000"/>
                </a:solidFill>
                <a:latin typeface="Franklin Gothic Book" pitchFamily="34" charset="0"/>
              </a:rPr>
              <a:t>кВтч</a:t>
            </a:r>
            <a:endParaRPr lang="ru-RU" sz="1000" b="1" dirty="0">
              <a:solidFill>
                <a:srgbClr val="C00000"/>
              </a:solidFill>
              <a:latin typeface="Franklin Gothic Book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Franklin Gothic Book" pitchFamily="34" charset="0"/>
              </a:rPr>
              <a:t>(47% )</a:t>
            </a:r>
            <a:endParaRPr lang="ru-RU" sz="1200" b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25183" y="2526964"/>
            <a:ext cx="180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Book" pitchFamily="34" charset="0"/>
              </a:rPr>
              <a:t>∆</a:t>
            </a:r>
            <a:r>
              <a:rPr lang="ru-RU" sz="900" b="1" dirty="0" smtClean="0">
                <a:solidFill>
                  <a:srgbClr val="C00000"/>
                </a:solidFill>
                <a:latin typeface="Franklin Gothic Book" pitchFamily="34" charset="0"/>
              </a:rPr>
              <a:t>2020</a:t>
            </a:r>
            <a:r>
              <a:rPr lang="ru-RU" sz="1100" b="1" dirty="0" smtClean="0">
                <a:solidFill>
                  <a:srgbClr val="C00000"/>
                </a:solidFill>
                <a:latin typeface="Franklin Gothic Book" pitchFamily="34" charset="0"/>
              </a:rPr>
              <a:t> =</a:t>
            </a:r>
            <a:r>
              <a:rPr lang="ru-RU" sz="1200" b="1" dirty="0" smtClean="0">
                <a:solidFill>
                  <a:srgbClr val="C00000"/>
                </a:solidFill>
                <a:latin typeface="Franklin Gothic Book" pitchFamily="34" charset="0"/>
              </a:rPr>
              <a:t>2,2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  <a:latin typeface="Franklin Gothic Book" pitchFamily="34" charset="0"/>
              </a:rPr>
              <a:t>руб./</a:t>
            </a:r>
            <a:r>
              <a:rPr lang="ru-RU" sz="1000" b="1" dirty="0" err="1" smtClean="0">
                <a:solidFill>
                  <a:srgbClr val="C00000"/>
                </a:solidFill>
                <a:latin typeface="Franklin Gothic Book" pitchFamily="34" charset="0"/>
              </a:rPr>
              <a:t>кВтч</a:t>
            </a:r>
            <a:r>
              <a:rPr lang="ru-RU" sz="1000" b="1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Franklin Gothic Book" pitchFamily="34" charset="0"/>
              </a:rPr>
              <a:t>(46%)</a:t>
            </a:r>
            <a:endParaRPr lang="ru-RU" sz="1200" b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6350" y="191165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Book" pitchFamily="34" charset="0"/>
              </a:rPr>
              <a:t>∆</a:t>
            </a:r>
            <a:r>
              <a:rPr lang="ru-RU" sz="900" b="1" dirty="0" smtClean="0">
                <a:solidFill>
                  <a:srgbClr val="C00000"/>
                </a:solidFill>
                <a:latin typeface="Franklin Gothic Book" pitchFamily="34" charset="0"/>
              </a:rPr>
              <a:t>2030</a:t>
            </a:r>
            <a:r>
              <a:rPr lang="ru-RU" sz="1100" b="1" dirty="0" smtClean="0">
                <a:solidFill>
                  <a:srgbClr val="C00000"/>
                </a:solidFill>
                <a:latin typeface="Franklin Gothic Book" pitchFamily="34" charset="0"/>
              </a:rPr>
              <a:t> =</a:t>
            </a:r>
            <a:r>
              <a:rPr lang="ru-RU" sz="1200" b="1" dirty="0" smtClean="0">
                <a:solidFill>
                  <a:srgbClr val="C00000"/>
                </a:solidFill>
                <a:latin typeface="Franklin Gothic Book" pitchFamily="34" charset="0"/>
              </a:rPr>
              <a:t>3,6</a:t>
            </a:r>
          </a:p>
          <a:p>
            <a:pPr algn="ctr"/>
            <a:r>
              <a:rPr lang="ru-RU" sz="1000" b="1" dirty="0">
                <a:solidFill>
                  <a:srgbClr val="C00000"/>
                </a:solidFill>
                <a:latin typeface="Franklin Gothic Book" pitchFamily="34" charset="0"/>
              </a:rPr>
              <a:t>руб./</a:t>
            </a:r>
            <a:r>
              <a:rPr lang="ru-RU" sz="1000" b="1" dirty="0" err="1">
                <a:solidFill>
                  <a:srgbClr val="C00000"/>
                </a:solidFill>
                <a:latin typeface="Franklin Gothic Book" pitchFamily="34" charset="0"/>
              </a:rPr>
              <a:t>кВтч</a:t>
            </a:r>
            <a:r>
              <a:rPr lang="ru-RU" sz="1000" b="1" dirty="0">
                <a:solidFill>
                  <a:srgbClr val="C00000"/>
                </a:solidFill>
                <a:latin typeface="Franklin Gothic Book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Franklin Gothic Book" pitchFamily="34" charset="0"/>
              </a:rPr>
              <a:t>(53%)</a:t>
            </a:r>
            <a:endParaRPr lang="ru-RU" sz="1200" b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00215"/>
              </p:ext>
            </p:extLst>
          </p:nvPr>
        </p:nvGraphicFramePr>
        <p:xfrm>
          <a:off x="1895890" y="4653136"/>
          <a:ext cx="5330460" cy="13211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8078"/>
                <a:gridCol w="1466844"/>
                <a:gridCol w="1475538"/>
              </a:tblGrid>
              <a:tr h="271974"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900" b="1" kern="1200" dirty="0">
                        <a:solidFill>
                          <a:srgbClr val="00206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Среднегодовой рост</a:t>
                      </a: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2012-2020</a:t>
                      </a:r>
                      <a:r>
                        <a:rPr lang="ru-RU" sz="900" b="1" kern="1200" baseline="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гг.</a:t>
                      </a:r>
                      <a:endParaRPr lang="ru-RU" sz="900" b="1" kern="1200" dirty="0">
                        <a:solidFill>
                          <a:srgbClr val="00206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Среднегодовой рост</a:t>
                      </a: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2020-2030</a:t>
                      </a:r>
                      <a:r>
                        <a:rPr lang="ru-RU" sz="900" b="1" kern="1200" baseline="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гг.</a:t>
                      </a:r>
                      <a:endParaRPr lang="ru-RU" sz="900" b="1" kern="1200" dirty="0" smtClean="0">
                        <a:solidFill>
                          <a:srgbClr val="00206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1974"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Рост цены электроэнергии на ОРЭ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/>
                </a:tc>
              </a:tr>
              <a:tr h="271974"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Рост цены электроэнергии на РРЭ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/>
                </a:tc>
              </a:tr>
              <a:tr h="314425"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Рост тарифа</a:t>
                      </a:r>
                      <a:r>
                        <a:rPr lang="ru-RU" sz="1050" b="1" kern="1200" baseline="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сетевых организаций,</a:t>
                      </a:r>
                    </a:p>
                    <a:p>
                      <a:r>
                        <a:rPr lang="ru-RU" sz="1050" b="1" kern="1200" baseline="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инфраструктура и сбытовая надбавка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8,4%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5,0%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6064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Franklin Gothic Book" pitchFamily="34" charset="0"/>
              </a:rPr>
              <a:t>Разрыв между оптовой и розничной ценой на электрическую энергию увеличивается</a:t>
            </a:r>
          </a:p>
        </p:txBody>
      </p:sp>
    </p:spTree>
    <p:extLst>
      <p:ext uri="{BB962C8B-B14F-4D97-AF65-F5344CB8AC3E}">
        <p14:creationId xmlns:p14="http://schemas.microsoft.com/office/powerpoint/2010/main" val="23678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96057"/>
            <a:ext cx="5832648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Структура  конечной </a:t>
            </a:r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цены на 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электроэнергию и мощность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73325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Franklin Gothic Book" pitchFamily="34" charset="0"/>
              </a:rPr>
              <a:t>В структуре конечной цены в 2011 году  более 47% составляют услуги по передаче электроэнергии и сбытовая надбавка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04938"/>
            <a:ext cx="82423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9872" y="6604903"/>
            <a:ext cx="6022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Источник данных: НП «Совет рынка» 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627784" y="2780928"/>
            <a:ext cx="468052" cy="12241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27784" y="4005064"/>
            <a:ext cx="0" cy="5760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4151"/>
            <a:ext cx="8640960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249945"/>
            <a:ext cx="583264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Динамика потребления электрической энергии 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872" y="6604903"/>
            <a:ext cx="6022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Источник данных: ОАО «СО ЕЭС», ЗАО «АПБЭ», Минэкономразвития РФ, прогноз НП «СПРЭ» 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9872" y="5997044"/>
            <a:ext cx="9153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*СО ЕЭС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- по данным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Отчета ОАО «СО ЕЭС» о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функционировании ЕЭС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России в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2011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году</a:t>
            </a:r>
          </a:p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**АПБЭ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-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умеренный вариант развития согласно Сценарным условиям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развития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электроэнергетики на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период до 2030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года, разработанных ЗАО «АПБЭ»</a:t>
            </a:r>
          </a:p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***МЭР РФ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- умеренный вариант развития согласно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Сценарным условиям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долгосрочного прогноза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социально-экономического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развития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РФ до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2030 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года, разработанных МЭР РФ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126324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Franklin Gothic Book" pitchFamily="34" charset="0"/>
              </a:rPr>
              <a:t>млрд. </a:t>
            </a:r>
            <a:r>
              <a:rPr lang="ru-RU" sz="1200" dirty="0" err="1">
                <a:solidFill>
                  <a:srgbClr val="002060"/>
                </a:solidFill>
                <a:latin typeface="Franklin Gothic Book" pitchFamily="34" charset="0"/>
              </a:rPr>
              <a:t>кВтч</a:t>
            </a:r>
            <a:endParaRPr lang="ru-RU" sz="12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191559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Franklin Gothic Book" pitchFamily="34" charset="0"/>
              </a:rPr>
              <a:t>+2,5%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2765" y="219934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Franklin Gothic Book" pitchFamily="34" charset="0"/>
              </a:rPr>
              <a:t>+1,63%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408" y="279372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9900"/>
                </a:solidFill>
                <a:latin typeface="Franklin Gothic Book" pitchFamily="34" charset="0"/>
              </a:rPr>
              <a:t>+1,0%</a:t>
            </a:r>
            <a:endParaRPr lang="ru-RU" sz="1200" b="1" dirty="0">
              <a:solidFill>
                <a:srgbClr val="FF9900"/>
              </a:solidFill>
              <a:latin typeface="Franklin Gothic Boo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4102" y="3538339"/>
            <a:ext cx="3441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Прогноз электропотребления 2012-2020 </a:t>
            </a:r>
            <a:r>
              <a:rPr lang="ru-RU" sz="1200" b="1" dirty="0" err="1" smtClean="0">
                <a:solidFill>
                  <a:srgbClr val="002060"/>
                </a:solidFill>
                <a:latin typeface="Franklin Gothic Book" pitchFamily="34" charset="0"/>
              </a:rPr>
              <a:t>гг</a:t>
            </a:r>
            <a:r>
              <a:rPr 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: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   АПБЭ</a:t>
            </a:r>
            <a:r>
              <a:rPr lang="ru-RU" sz="1200" b="1" dirty="0">
                <a:solidFill>
                  <a:srgbClr val="002060"/>
                </a:solidFill>
                <a:latin typeface="Franklin Gothic Book" pitchFamily="34" charset="0"/>
              </a:rPr>
              <a:t>** </a:t>
            </a:r>
            <a:r>
              <a:rPr 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+1,63%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   МЭР </a:t>
            </a:r>
            <a:r>
              <a:rPr lang="ru-RU" sz="1200" b="1" dirty="0">
                <a:solidFill>
                  <a:srgbClr val="002060"/>
                </a:solidFill>
                <a:latin typeface="Franklin Gothic Book" pitchFamily="34" charset="0"/>
              </a:rPr>
              <a:t>РФ</a:t>
            </a:r>
            <a:r>
              <a:rPr 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*** +2,5%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   Ожидаемый прогноз +1%</a:t>
            </a:r>
            <a:endParaRPr lang="ru-RU" sz="12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343" y="5263322"/>
            <a:ext cx="868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Franklin Gothic Book" pitchFamily="34" charset="0"/>
              </a:rPr>
              <a:t>Разница в прогнозе электропотребления  в 2020 году  между прогнозом МЭР РФ и ожидаемым прогнозом составляет 59,7 млрд. </a:t>
            </a:r>
            <a:r>
              <a:rPr lang="ru-RU" sz="1400" b="1" dirty="0" err="1" smtClean="0">
                <a:solidFill>
                  <a:srgbClr val="C00000"/>
                </a:solidFill>
                <a:latin typeface="Franklin Gothic Book" pitchFamily="34" charset="0"/>
              </a:rPr>
              <a:t>кВтч</a:t>
            </a:r>
            <a:r>
              <a:rPr lang="ru-RU" sz="1400" b="1" dirty="0" smtClean="0">
                <a:solidFill>
                  <a:srgbClr val="C00000"/>
                </a:solidFill>
                <a:latin typeface="Franklin Gothic Book" pitchFamily="34" charset="0"/>
              </a:rPr>
              <a:t> (5,4%) и эквивалентна годовой выработки ТЭС мощностью 11,4 ГВт с КИУМ =60%</a:t>
            </a:r>
          </a:p>
        </p:txBody>
      </p:sp>
    </p:spTree>
    <p:extLst>
      <p:ext uri="{BB962C8B-B14F-4D97-AF65-F5344CB8AC3E}">
        <p14:creationId xmlns:p14="http://schemas.microsoft.com/office/powerpoint/2010/main" val="22128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96057"/>
            <a:ext cx="5832648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Сравнение цен для конечных потребителей в России, США и Европе*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5526187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C00000"/>
                </a:solidFill>
                <a:latin typeface="Franklin Gothic Book" pitchFamily="34" charset="0"/>
              </a:rPr>
              <a:t>Рост цен на электроэнергию для промышленности в России существенно выше, чем в США и странах Евросоюза. Цена на электроэнергию в РФ в 2011 году превысила цену в США на 15%.</a:t>
            </a:r>
          </a:p>
          <a:p>
            <a:r>
              <a:rPr lang="ru-RU" sz="1400" b="1" dirty="0">
                <a:solidFill>
                  <a:srgbClr val="C00000"/>
                </a:solidFill>
                <a:latin typeface="Franklin Gothic Book" pitchFamily="34" charset="0"/>
              </a:rPr>
              <a:t>При сохранении данной динамики цена на электроэнергию в РФ приблизится к уровню стран ЕС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35729"/>
              </p:ext>
            </p:extLst>
          </p:nvPr>
        </p:nvGraphicFramePr>
        <p:xfrm>
          <a:off x="1089200" y="3861048"/>
          <a:ext cx="6955492" cy="16825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4824"/>
                <a:gridCol w="836778"/>
                <a:gridCol w="836778"/>
                <a:gridCol w="836778"/>
                <a:gridCol w="836778"/>
                <a:gridCol w="836778"/>
                <a:gridCol w="836778"/>
              </a:tblGrid>
              <a:tr h="242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2012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2013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</a:tr>
              <a:tr h="2282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Российская Федерация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3,30</a:t>
                      </a:r>
                    </a:p>
                  </a:txBody>
                  <a:tcPr marL="9525" marR="9525" marT="9525" marB="0" anchor="ctr"/>
                </a:tc>
              </a:tr>
              <a:tr h="2423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США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2,25</a:t>
                      </a:r>
                    </a:p>
                  </a:txBody>
                  <a:tcPr marL="9525" marR="9525" marT="9525" marB="0" anchor="ctr"/>
                </a:tc>
              </a:tr>
              <a:tr h="2423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Великобритания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</a:tr>
              <a:tr h="2423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Германия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3,83</a:t>
                      </a:r>
                    </a:p>
                  </a:txBody>
                  <a:tcPr marL="9525" marR="9525" marT="9525" marB="0" anchor="ctr"/>
                </a:tc>
              </a:tr>
              <a:tr h="2423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Финляндия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2,92</a:t>
                      </a:r>
                    </a:p>
                  </a:txBody>
                  <a:tcPr marL="9525" marR="9525" marT="9525" marB="0" anchor="ctr"/>
                </a:tc>
              </a:tr>
              <a:tr h="242379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Франция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-9872" y="6604903"/>
            <a:ext cx="6022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Источник данных: Минэкономразвития РФ, оценка НП «СПРЭ» 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9872" y="6320210"/>
            <a:ext cx="89023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Сравнение цен для конечных потребителей в России, США и Европе</a:t>
            </a:r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* Сделано предположение, что динамика роста цен на электроэнергию в странах Евросоюза (Германия, Финляндия, Франция) и Великобритании ожидается на уровне 1,5-2%, в США – на уровне 3%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00089" y="926590"/>
            <a:ext cx="5752231" cy="2934455"/>
            <a:chOff x="1700089" y="926590"/>
            <a:chExt cx="5752231" cy="29344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089" y="926590"/>
              <a:ext cx="5752231" cy="29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2063528" y="1058262"/>
              <a:ext cx="864096" cy="263341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руб./</a:t>
              </a:r>
              <a:r>
                <a:rPr lang="ru-RU" sz="800" b="1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кВтч</a:t>
              </a:r>
              <a:endParaRPr lang="ru-RU" sz="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5375896" y="1189239"/>
              <a:ext cx="1584176" cy="263341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200" b="1" dirty="0">
                  <a:solidFill>
                    <a:srgbClr val="C00000"/>
                  </a:solidFill>
                  <a:latin typeface="Franklin Gothic Book" pitchFamily="34" charset="0"/>
                </a:rPr>
                <a:t>Великобритания</a:t>
              </a:r>
              <a:endParaRPr lang="ru-RU" sz="1400" b="1" dirty="0">
                <a:solidFill>
                  <a:srgbClr val="C00000"/>
                </a:solidFill>
                <a:latin typeface="Franklin Gothic Book" pitchFamily="34" charset="0"/>
              </a:endParaRPr>
            </a:p>
          </p:txBody>
        </p:sp>
        <p:sp>
          <p:nvSpPr>
            <p:cNvPr id="14" name="Подзаголовок 2"/>
            <p:cNvSpPr txBox="1">
              <a:spLocks/>
            </p:cNvSpPr>
            <p:nvPr/>
          </p:nvSpPr>
          <p:spPr>
            <a:xfrm>
              <a:off x="5839916" y="1700808"/>
              <a:ext cx="1584176" cy="263341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  <a:latin typeface="Franklin Gothic Book" pitchFamily="34" charset="0"/>
                </a:rPr>
                <a:t>Германия</a:t>
              </a:r>
              <a:endParaRPr lang="ru-RU" sz="1400" b="1" dirty="0">
                <a:solidFill>
                  <a:schemeClr val="accent4">
                    <a:lumMod val="50000"/>
                  </a:schemeClr>
                </a:solidFill>
                <a:latin typeface="Franklin Gothic Book" pitchFamily="34" charset="0"/>
              </a:endParaRPr>
            </a:p>
          </p:txBody>
        </p:sp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5480764" y="2501152"/>
              <a:ext cx="1162236" cy="263341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200" b="1" dirty="0" smtClean="0">
                  <a:solidFill>
                    <a:srgbClr val="002060"/>
                  </a:solidFill>
                  <a:latin typeface="Franklin Gothic Book" pitchFamily="34" charset="0"/>
                </a:rPr>
                <a:t>Россия</a:t>
              </a:r>
              <a:endParaRPr lang="ru-RU" sz="1400" b="1" dirty="0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  <p:sp>
          <p:nvSpPr>
            <p:cNvPr id="16" name="Подзаголовок 2"/>
            <p:cNvSpPr txBox="1">
              <a:spLocks/>
            </p:cNvSpPr>
            <p:nvPr/>
          </p:nvSpPr>
          <p:spPr>
            <a:xfrm>
              <a:off x="3265748" y="2492896"/>
              <a:ext cx="1162236" cy="263341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200" b="1" dirty="0" smtClean="0">
                  <a:solidFill>
                    <a:srgbClr val="00B0F0"/>
                  </a:solidFill>
                  <a:latin typeface="Franklin Gothic Book" pitchFamily="34" charset="0"/>
                </a:rPr>
                <a:t>Финляндия</a:t>
              </a:r>
              <a:endParaRPr lang="ru-RU" sz="1400" b="1" dirty="0">
                <a:solidFill>
                  <a:srgbClr val="00B0F0"/>
                </a:solidFill>
                <a:latin typeface="Franklin Gothic Book" pitchFamily="34" charset="0"/>
              </a:endParaRPr>
            </a:p>
          </p:txBody>
        </p:sp>
        <p:sp>
          <p:nvSpPr>
            <p:cNvPr id="17" name="Подзаголовок 2"/>
            <p:cNvSpPr txBox="1">
              <a:spLocks/>
            </p:cNvSpPr>
            <p:nvPr/>
          </p:nvSpPr>
          <p:spPr>
            <a:xfrm>
              <a:off x="5080857" y="2801363"/>
              <a:ext cx="749560" cy="263341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Franklin Gothic Book" pitchFamily="34" charset="0"/>
                </a:rPr>
                <a:t>США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Franklin Gothic Book" pitchFamily="34" charset="0"/>
              </a:endParaRPr>
            </a:p>
          </p:txBody>
        </p:sp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3846866" y="2006005"/>
              <a:ext cx="1162236" cy="263341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200" b="1" dirty="0" smtClean="0">
                  <a:solidFill>
                    <a:schemeClr val="accent3">
                      <a:lumMod val="50000"/>
                    </a:schemeClr>
                  </a:solidFill>
                  <a:latin typeface="Franklin Gothic Book" pitchFamily="34" charset="0"/>
                </a:rPr>
                <a:t>Франция</a:t>
              </a:r>
              <a:endParaRPr lang="ru-RU" sz="1400" b="1" dirty="0">
                <a:solidFill>
                  <a:schemeClr val="accent3">
                    <a:lumMod val="50000"/>
                  </a:schemeClr>
                </a:solidFill>
                <a:latin typeface="Franklin Gothic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9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268760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Принятие решения о строительстве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на основе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сравнения альтернативных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вариантов обеспечения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надежности по критерию</a:t>
            </a:r>
          </a:p>
          <a:p>
            <a:pPr marL="457200" indent="-457200" algn="just"/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наименьших затрат с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использованием </a:t>
            </a:r>
            <a:r>
              <a:rPr lang="ru-RU" sz="2000" b="1" dirty="0" smtClean="0">
                <a:solidFill>
                  <a:srgbClr val="FF0000"/>
                </a:solidFill>
                <a:latin typeface="Franklin Gothic Book" pitchFamily="34" charset="0"/>
              </a:rPr>
              <a:t>ценовых </a:t>
            </a:r>
            <a:r>
              <a:rPr lang="ru-RU" sz="2000" b="1" dirty="0">
                <a:solidFill>
                  <a:srgbClr val="FF0000"/>
                </a:solidFill>
                <a:latin typeface="Franklin Gothic Book" pitchFamily="34" charset="0"/>
              </a:rPr>
              <a:t>сигналов оптового рынка:</a:t>
            </a:r>
          </a:p>
          <a:p>
            <a:pPr marL="342900" indent="-342900" algn="just"/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        - расшивка узких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сечений (снятие сетевых ограничений)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местах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стабильно высоких цен</a:t>
            </a:r>
          </a:p>
          <a:p>
            <a:pPr marL="342900" indent="-342900" algn="just"/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        - строительство новой генерации там, где она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действительно необходима </a:t>
            </a:r>
            <a:r>
              <a:rPr lang="ru-RU" dirty="0" smtClean="0">
                <a:solidFill>
                  <a:srgbClr val="002060"/>
                </a:solidFill>
                <a:latin typeface="Franklin Gothic Book" pitchFamily="34" charset="0"/>
              </a:rPr>
              <a:t>(аналитика КО </a:t>
            </a:r>
            <a:r>
              <a:rPr lang="ru-RU" dirty="0">
                <a:solidFill>
                  <a:srgbClr val="002060"/>
                </a:solidFill>
                <a:latin typeface="Franklin Gothic Book" pitchFamily="34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Franklin Gothic Book" pitchFamily="34" charset="0"/>
              </a:rPr>
              <a:t>СО)</a:t>
            </a:r>
          </a:p>
          <a:p>
            <a:pPr marL="342900" indent="-342900" algn="just"/>
            <a:endParaRPr lang="ru-RU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2. Выбор проектов строительства на конкурсной основе по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«прозрачным»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правилам. Заявки на строительство могут подавать как поставщики, так и потребители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3. Дифференцированный подход к оплате новых мощностей.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49945"/>
            <a:ext cx="583264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Предлагаемое решение по новому строительству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96057"/>
            <a:ext cx="5832648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Оптимизация ценообразования в сетевом комплексе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88840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Изменение модели инвестиционного процесса </a:t>
            </a:r>
          </a:p>
          <a:p>
            <a:pPr marL="0" lvl="2" algn="just"/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       -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повышение ответственности потребителя за заказ мощности при </a:t>
            </a:r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marL="0" lvl="2" algn="just"/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        тех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 присоединении</a:t>
            </a:r>
            <a:endParaRPr lang="ru-RU" sz="20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0" lvl="2" algn="just"/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       -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симметричная ответственность сетей за нарушение сроков и условий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Пересмотр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инвестиционных программ ФСК и МРСК с оценкой по критерию экономической эффективности и соответствию прогнозным темпам роста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потребления, а также с учетом ценовых сигналов оптового рынка</a:t>
            </a:r>
            <a:endParaRPr lang="ru-RU" sz="20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Выбор альтернативных решений по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обеспечению надежности по критерию наименьших затрат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Внедрение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регулирования по модели </a:t>
            </a:r>
            <a:r>
              <a:rPr lang="ru-RU" sz="2000" dirty="0" err="1">
                <a:solidFill>
                  <a:srgbClr val="002060"/>
                </a:solidFill>
                <a:latin typeface="Franklin Gothic Book" pitchFamily="34" charset="0"/>
              </a:rPr>
              <a:t>бэнчмаркинга</a:t>
            </a:r>
            <a:endParaRPr lang="ru-RU" sz="2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96057"/>
            <a:ext cx="5832648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Предлагаемое решение по снижению стоимости строительства генерирующих мощностей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Строительство распределенной генерации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Унификация технических решений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Привлечение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«длинных денег», в </a:t>
            </a:r>
            <a:r>
              <a:rPr lang="ru-RU" sz="2000" dirty="0" err="1">
                <a:solidFill>
                  <a:srgbClr val="002060"/>
                </a:solidFill>
                <a:latin typeface="Franklin Gothic Book" pitchFamily="34" charset="0"/>
              </a:rPr>
              <a:t>т.ч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. пенсионных и страховых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Пересмотр 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налоговой базы для </a:t>
            </a:r>
            <a:r>
              <a:rPr lang="ru-RU" sz="2000" dirty="0" err="1" smtClean="0">
                <a:solidFill>
                  <a:srgbClr val="002060"/>
                </a:solidFill>
                <a:latin typeface="Franklin Gothic Book" pitchFamily="34" charset="0"/>
              </a:rPr>
              <a:t>энергопроектов</a:t>
            </a:r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Согласование организатором конкурса 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вопросов, связанных с землеотводом, подключением к сетям и коммуникациям, других до начала проведения конкурса</a:t>
            </a:r>
            <a:endParaRPr lang="ru-RU" sz="2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1033</Words>
  <Application>Microsoft Office PowerPoint</Application>
  <PresentationFormat>Экран (4:3)</PresentationFormat>
  <Paragraphs>201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otyurin</dc:creator>
  <cp:lastModifiedBy>User</cp:lastModifiedBy>
  <cp:revision>143</cp:revision>
  <cp:lastPrinted>2012-05-23T15:09:23Z</cp:lastPrinted>
  <dcterms:created xsi:type="dcterms:W3CDTF">2012-03-11T09:19:23Z</dcterms:created>
  <dcterms:modified xsi:type="dcterms:W3CDTF">2012-06-04T09:38:40Z</dcterms:modified>
</cp:coreProperties>
</file>