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5" r:id="rId2"/>
    <p:sldId id="273" r:id="rId3"/>
    <p:sldId id="261" r:id="rId4"/>
    <p:sldId id="276" r:id="rId5"/>
    <p:sldId id="277" r:id="rId6"/>
    <p:sldId id="278" r:id="rId7"/>
    <p:sldId id="265" r:id="rId8"/>
    <p:sldId id="266" r:id="rId9"/>
    <p:sldId id="267" r:id="rId10"/>
    <p:sldId id="268" r:id="rId11"/>
    <p:sldId id="270" r:id="rId12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34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70C927-9872-4CF3-95BE-18AE6A7DD350}" type="doc">
      <dgm:prSet loTypeId="urn:microsoft.com/office/officeart/2005/8/layout/process1" loCatId="process" qsTypeId="urn:microsoft.com/office/officeart/2005/8/quickstyle/simple1#1" qsCatId="simple" csTypeId="urn:microsoft.com/office/officeart/2005/8/colors/accent1_2#1" csCatId="accent1" phldr="1"/>
      <dgm:spPr/>
    </dgm:pt>
    <dgm:pt modelId="{93D9C078-1032-4A73-8510-DE1FAD58FF80}">
      <dgm:prSet phldrT="[Текст]" custT="1"/>
      <dgm:spPr/>
      <dgm:t>
        <a:bodyPr/>
        <a:lstStyle/>
        <a:p>
          <a:r>
            <a:rPr lang="ru-RU" sz="1000" dirty="0" smtClean="0"/>
            <a:t>21</a:t>
          </a:r>
        </a:p>
        <a:p>
          <a:r>
            <a:rPr lang="ru-RU" sz="1000" dirty="0" smtClean="0"/>
            <a:t> рабочий день</a:t>
          </a:r>
          <a:endParaRPr lang="ru-RU" sz="1000" dirty="0"/>
        </a:p>
      </dgm:t>
    </dgm:pt>
    <dgm:pt modelId="{FEB2DAD3-F5AB-4791-839D-9FF56AB04EC5}" type="parTrans" cxnId="{20CBB1F3-9BEA-47D2-ABE7-C59B21EE6339}">
      <dgm:prSet/>
      <dgm:spPr/>
      <dgm:t>
        <a:bodyPr/>
        <a:lstStyle/>
        <a:p>
          <a:endParaRPr lang="ru-RU" sz="1000"/>
        </a:p>
      </dgm:t>
    </dgm:pt>
    <dgm:pt modelId="{8FE47188-9E70-43A5-9B59-46A3425527B4}" type="sibTrans" cxnId="{20CBB1F3-9BEA-47D2-ABE7-C59B21EE6339}">
      <dgm:prSet custT="1"/>
      <dgm:spPr/>
      <dgm:t>
        <a:bodyPr/>
        <a:lstStyle/>
        <a:p>
          <a:endParaRPr lang="ru-RU" sz="1000"/>
        </a:p>
      </dgm:t>
    </dgm:pt>
    <dgm:pt modelId="{64B13544-5667-4E82-8E12-1B0797E82109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400" b="1" dirty="0" smtClean="0">
              <a:solidFill>
                <a:schemeClr val="accent2">
                  <a:lumMod val="75000"/>
                </a:schemeClr>
              </a:solidFill>
            </a:rPr>
            <a:t>47</a:t>
          </a:r>
          <a:r>
            <a:rPr lang="ru-RU" sz="1200" dirty="0" smtClean="0"/>
            <a:t> </a:t>
          </a:r>
        </a:p>
        <a:p>
          <a:pPr>
            <a:spcAft>
              <a:spcPts val="0"/>
            </a:spcAft>
          </a:pPr>
          <a:r>
            <a:rPr lang="ru-RU" sz="1000" dirty="0" smtClean="0"/>
            <a:t>рабочих дней</a:t>
          </a:r>
          <a:endParaRPr lang="ru-RU" sz="1000" dirty="0"/>
        </a:p>
      </dgm:t>
    </dgm:pt>
    <dgm:pt modelId="{C28FAA85-1B8C-4290-ADBD-EC2278F0E13B}" type="parTrans" cxnId="{154888F6-6809-4423-BAA8-0F03E88670DF}">
      <dgm:prSet/>
      <dgm:spPr/>
      <dgm:t>
        <a:bodyPr/>
        <a:lstStyle/>
        <a:p>
          <a:endParaRPr lang="ru-RU" sz="1000"/>
        </a:p>
      </dgm:t>
    </dgm:pt>
    <dgm:pt modelId="{E2243126-10EF-4B38-A5E5-33D5336EC947}" type="sibTrans" cxnId="{154888F6-6809-4423-BAA8-0F03E88670DF}">
      <dgm:prSet/>
      <dgm:spPr/>
      <dgm:t>
        <a:bodyPr/>
        <a:lstStyle/>
        <a:p>
          <a:endParaRPr lang="ru-RU" sz="1000"/>
        </a:p>
      </dgm:t>
    </dgm:pt>
    <dgm:pt modelId="{5DB57E04-51EB-4C07-BA72-2276231A67C7}" type="pres">
      <dgm:prSet presAssocID="{1770C927-9872-4CF3-95BE-18AE6A7DD350}" presName="Name0" presStyleCnt="0">
        <dgm:presLayoutVars>
          <dgm:dir/>
          <dgm:resizeHandles val="exact"/>
        </dgm:presLayoutVars>
      </dgm:prSet>
      <dgm:spPr/>
    </dgm:pt>
    <dgm:pt modelId="{7D07B65A-4B90-4BC0-B8D2-D5637084EFBF}" type="pres">
      <dgm:prSet presAssocID="{93D9C078-1032-4A73-8510-DE1FAD58FF80}" presName="node" presStyleLbl="node1" presStyleIdx="0" presStyleCnt="2" custScaleX="69556" custScaleY="71429" custLinFactY="-11464" custLinFactNeighborX="-11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031CF-8855-4055-A6C4-442779787555}" type="pres">
      <dgm:prSet presAssocID="{8FE47188-9E70-43A5-9B59-46A3425527B4}" presName="sibTrans" presStyleLbl="sibTrans2D1" presStyleIdx="0" presStyleCnt="1"/>
      <dgm:spPr/>
      <dgm:t>
        <a:bodyPr/>
        <a:lstStyle/>
        <a:p>
          <a:endParaRPr lang="ru-RU"/>
        </a:p>
      </dgm:t>
    </dgm:pt>
    <dgm:pt modelId="{FCAA7CB3-4712-47B9-BCD5-687363CC4DB1}" type="pres">
      <dgm:prSet presAssocID="{8FE47188-9E70-43A5-9B59-46A3425527B4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76689928-DAF6-4EA7-B189-4FFD549E0B1D}" type="pres">
      <dgm:prSet presAssocID="{64B13544-5667-4E82-8E12-1B0797E82109}" presName="node" presStyleLbl="node1" presStyleIdx="1" presStyleCnt="2" custLinFactNeighborX="-31123" custLinFactNeighborY="-43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4888F6-6809-4423-BAA8-0F03E88670DF}" srcId="{1770C927-9872-4CF3-95BE-18AE6A7DD350}" destId="{64B13544-5667-4E82-8E12-1B0797E82109}" srcOrd="1" destOrd="0" parTransId="{C28FAA85-1B8C-4290-ADBD-EC2278F0E13B}" sibTransId="{E2243126-10EF-4B38-A5E5-33D5336EC947}"/>
    <dgm:cxn modelId="{20CBB1F3-9BEA-47D2-ABE7-C59B21EE6339}" srcId="{1770C927-9872-4CF3-95BE-18AE6A7DD350}" destId="{93D9C078-1032-4A73-8510-DE1FAD58FF80}" srcOrd="0" destOrd="0" parTransId="{FEB2DAD3-F5AB-4791-839D-9FF56AB04EC5}" sibTransId="{8FE47188-9E70-43A5-9B59-46A3425527B4}"/>
    <dgm:cxn modelId="{71842439-11ED-46B5-AEEF-92003C2FA3D6}" type="presOf" srcId="{8FE47188-9E70-43A5-9B59-46A3425527B4}" destId="{FCAA7CB3-4712-47B9-BCD5-687363CC4DB1}" srcOrd="1" destOrd="0" presId="urn:microsoft.com/office/officeart/2005/8/layout/process1"/>
    <dgm:cxn modelId="{6DD894FB-C168-47DF-A63E-C2E9FB5A79B9}" type="presOf" srcId="{93D9C078-1032-4A73-8510-DE1FAD58FF80}" destId="{7D07B65A-4B90-4BC0-B8D2-D5637084EFBF}" srcOrd="0" destOrd="0" presId="urn:microsoft.com/office/officeart/2005/8/layout/process1"/>
    <dgm:cxn modelId="{4071D3D8-350F-4828-A7B7-4B467F795B1D}" type="presOf" srcId="{64B13544-5667-4E82-8E12-1B0797E82109}" destId="{76689928-DAF6-4EA7-B189-4FFD549E0B1D}" srcOrd="0" destOrd="0" presId="urn:microsoft.com/office/officeart/2005/8/layout/process1"/>
    <dgm:cxn modelId="{8EA6454B-3CCB-4CAF-82C6-9EB47E0E7035}" type="presOf" srcId="{8FE47188-9E70-43A5-9B59-46A3425527B4}" destId="{9C2031CF-8855-4055-A6C4-442779787555}" srcOrd="0" destOrd="0" presId="urn:microsoft.com/office/officeart/2005/8/layout/process1"/>
    <dgm:cxn modelId="{D5103BDA-8076-4381-9E9E-DB6219449F62}" type="presOf" srcId="{1770C927-9872-4CF3-95BE-18AE6A7DD350}" destId="{5DB57E04-51EB-4C07-BA72-2276231A67C7}" srcOrd="0" destOrd="0" presId="urn:microsoft.com/office/officeart/2005/8/layout/process1"/>
    <dgm:cxn modelId="{72CFAF2F-7F71-4EA5-8576-C9A1E20F7159}" type="presParOf" srcId="{5DB57E04-51EB-4C07-BA72-2276231A67C7}" destId="{7D07B65A-4B90-4BC0-B8D2-D5637084EFBF}" srcOrd="0" destOrd="0" presId="urn:microsoft.com/office/officeart/2005/8/layout/process1"/>
    <dgm:cxn modelId="{C7EBC37D-5920-4903-9700-6B8707060CC9}" type="presParOf" srcId="{5DB57E04-51EB-4C07-BA72-2276231A67C7}" destId="{9C2031CF-8855-4055-A6C4-442779787555}" srcOrd="1" destOrd="0" presId="urn:microsoft.com/office/officeart/2005/8/layout/process1"/>
    <dgm:cxn modelId="{EF2B75D7-5A78-4053-9415-2D2012A4A709}" type="presParOf" srcId="{9C2031CF-8855-4055-A6C4-442779787555}" destId="{FCAA7CB3-4712-47B9-BCD5-687363CC4DB1}" srcOrd="0" destOrd="0" presId="urn:microsoft.com/office/officeart/2005/8/layout/process1"/>
    <dgm:cxn modelId="{FD2EEB6B-334C-4709-BFF1-FA1CF2FA8DA0}" type="presParOf" srcId="{5DB57E04-51EB-4C07-BA72-2276231A67C7}" destId="{76689928-DAF6-4EA7-B189-4FFD549E0B1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70C927-9872-4CF3-95BE-18AE6A7DD350}" type="doc">
      <dgm:prSet loTypeId="urn:microsoft.com/office/officeart/2005/8/layout/process1" loCatId="process" qsTypeId="urn:microsoft.com/office/officeart/2005/8/quickstyle/simple1#2" qsCatId="simple" csTypeId="urn:microsoft.com/office/officeart/2005/8/colors/accent1_2#2" csCatId="accent1" phldr="1"/>
      <dgm:spPr/>
    </dgm:pt>
    <dgm:pt modelId="{93D9C078-1032-4A73-8510-DE1FAD58FF80}">
      <dgm:prSet phldrT="[Текст]" custT="1"/>
      <dgm:spPr/>
      <dgm:t>
        <a:bodyPr/>
        <a:lstStyle/>
        <a:p>
          <a:r>
            <a:rPr lang="ru-RU" sz="1000" dirty="0" smtClean="0"/>
            <a:t>21</a:t>
          </a:r>
        </a:p>
        <a:p>
          <a:r>
            <a:rPr lang="ru-RU" sz="1000" dirty="0" smtClean="0"/>
            <a:t> рабочий день</a:t>
          </a:r>
          <a:endParaRPr lang="ru-RU" sz="1000" dirty="0"/>
        </a:p>
      </dgm:t>
    </dgm:pt>
    <dgm:pt modelId="{FEB2DAD3-F5AB-4791-839D-9FF56AB04EC5}" type="parTrans" cxnId="{20CBB1F3-9BEA-47D2-ABE7-C59B21EE6339}">
      <dgm:prSet/>
      <dgm:spPr/>
      <dgm:t>
        <a:bodyPr/>
        <a:lstStyle/>
        <a:p>
          <a:endParaRPr lang="ru-RU" sz="1000"/>
        </a:p>
      </dgm:t>
    </dgm:pt>
    <dgm:pt modelId="{8FE47188-9E70-43A5-9B59-46A3425527B4}" type="sibTrans" cxnId="{20CBB1F3-9BEA-47D2-ABE7-C59B21EE6339}">
      <dgm:prSet custT="1"/>
      <dgm:spPr/>
      <dgm:t>
        <a:bodyPr/>
        <a:lstStyle/>
        <a:p>
          <a:endParaRPr lang="ru-RU" sz="1000"/>
        </a:p>
      </dgm:t>
    </dgm:pt>
    <dgm:pt modelId="{64B13544-5667-4E82-8E12-1B0797E82109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400" b="1" dirty="0" smtClean="0">
              <a:solidFill>
                <a:schemeClr val="accent2">
                  <a:lumMod val="75000"/>
                </a:schemeClr>
              </a:solidFill>
            </a:rPr>
            <a:t>39</a:t>
          </a:r>
        </a:p>
        <a:p>
          <a:pPr>
            <a:spcAft>
              <a:spcPts val="0"/>
            </a:spcAft>
          </a:pPr>
          <a:r>
            <a:rPr lang="ru-RU" sz="1000" dirty="0" smtClean="0"/>
            <a:t> рабочих дней</a:t>
          </a:r>
          <a:endParaRPr lang="ru-RU" sz="1000" dirty="0"/>
        </a:p>
      </dgm:t>
    </dgm:pt>
    <dgm:pt modelId="{C28FAA85-1B8C-4290-ADBD-EC2278F0E13B}" type="parTrans" cxnId="{154888F6-6809-4423-BAA8-0F03E88670DF}">
      <dgm:prSet/>
      <dgm:spPr/>
      <dgm:t>
        <a:bodyPr/>
        <a:lstStyle/>
        <a:p>
          <a:endParaRPr lang="ru-RU" sz="1000"/>
        </a:p>
      </dgm:t>
    </dgm:pt>
    <dgm:pt modelId="{E2243126-10EF-4B38-A5E5-33D5336EC947}" type="sibTrans" cxnId="{154888F6-6809-4423-BAA8-0F03E88670DF}">
      <dgm:prSet/>
      <dgm:spPr/>
      <dgm:t>
        <a:bodyPr/>
        <a:lstStyle/>
        <a:p>
          <a:endParaRPr lang="ru-RU" sz="1000"/>
        </a:p>
      </dgm:t>
    </dgm:pt>
    <dgm:pt modelId="{5DB57E04-51EB-4C07-BA72-2276231A67C7}" type="pres">
      <dgm:prSet presAssocID="{1770C927-9872-4CF3-95BE-18AE6A7DD350}" presName="Name0" presStyleCnt="0">
        <dgm:presLayoutVars>
          <dgm:dir/>
          <dgm:resizeHandles val="exact"/>
        </dgm:presLayoutVars>
      </dgm:prSet>
      <dgm:spPr/>
    </dgm:pt>
    <dgm:pt modelId="{7D07B65A-4B90-4BC0-B8D2-D5637084EFBF}" type="pres">
      <dgm:prSet presAssocID="{93D9C078-1032-4A73-8510-DE1FAD58FF80}" presName="node" presStyleLbl="node1" presStyleIdx="0" presStyleCnt="2" custScaleX="69556" custScaleY="71428" custLinFactNeighborX="-13119" custLinFactNeighborY="54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031CF-8855-4055-A6C4-442779787555}" type="pres">
      <dgm:prSet presAssocID="{8FE47188-9E70-43A5-9B59-46A3425527B4}" presName="sibTrans" presStyleLbl="sibTrans2D1" presStyleIdx="0" presStyleCnt="1"/>
      <dgm:spPr/>
      <dgm:t>
        <a:bodyPr/>
        <a:lstStyle/>
        <a:p>
          <a:endParaRPr lang="ru-RU"/>
        </a:p>
      </dgm:t>
    </dgm:pt>
    <dgm:pt modelId="{FCAA7CB3-4712-47B9-BCD5-687363CC4DB1}" type="pres">
      <dgm:prSet presAssocID="{8FE47188-9E70-43A5-9B59-46A3425527B4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76689928-DAF6-4EA7-B189-4FFD549E0B1D}" type="pres">
      <dgm:prSet presAssocID="{64B13544-5667-4E82-8E12-1B0797E82109}" presName="node" presStyleLbl="node1" presStyleIdx="1" presStyleCnt="2" custLinFactNeighborX="-18342" custLinFactNeighborY="8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7718D3-19F5-41C3-9EEA-F0528B8A67A3}" type="presOf" srcId="{64B13544-5667-4E82-8E12-1B0797E82109}" destId="{76689928-DAF6-4EA7-B189-4FFD549E0B1D}" srcOrd="0" destOrd="0" presId="urn:microsoft.com/office/officeart/2005/8/layout/process1"/>
    <dgm:cxn modelId="{3D5BF44D-22A2-41CC-B63C-2B6CD1D0B073}" type="presOf" srcId="{8FE47188-9E70-43A5-9B59-46A3425527B4}" destId="{FCAA7CB3-4712-47B9-BCD5-687363CC4DB1}" srcOrd="1" destOrd="0" presId="urn:microsoft.com/office/officeart/2005/8/layout/process1"/>
    <dgm:cxn modelId="{4F4F186D-5387-4E55-98D5-2C871FA2E271}" type="presOf" srcId="{1770C927-9872-4CF3-95BE-18AE6A7DD350}" destId="{5DB57E04-51EB-4C07-BA72-2276231A67C7}" srcOrd="0" destOrd="0" presId="urn:microsoft.com/office/officeart/2005/8/layout/process1"/>
    <dgm:cxn modelId="{154888F6-6809-4423-BAA8-0F03E88670DF}" srcId="{1770C927-9872-4CF3-95BE-18AE6A7DD350}" destId="{64B13544-5667-4E82-8E12-1B0797E82109}" srcOrd="1" destOrd="0" parTransId="{C28FAA85-1B8C-4290-ADBD-EC2278F0E13B}" sibTransId="{E2243126-10EF-4B38-A5E5-33D5336EC947}"/>
    <dgm:cxn modelId="{20CBB1F3-9BEA-47D2-ABE7-C59B21EE6339}" srcId="{1770C927-9872-4CF3-95BE-18AE6A7DD350}" destId="{93D9C078-1032-4A73-8510-DE1FAD58FF80}" srcOrd="0" destOrd="0" parTransId="{FEB2DAD3-F5AB-4791-839D-9FF56AB04EC5}" sibTransId="{8FE47188-9E70-43A5-9B59-46A3425527B4}"/>
    <dgm:cxn modelId="{AB30ECFF-743A-4B05-B5BA-4CD721F3544D}" type="presOf" srcId="{93D9C078-1032-4A73-8510-DE1FAD58FF80}" destId="{7D07B65A-4B90-4BC0-B8D2-D5637084EFBF}" srcOrd="0" destOrd="0" presId="urn:microsoft.com/office/officeart/2005/8/layout/process1"/>
    <dgm:cxn modelId="{F5FA927D-147F-4E0E-872A-01B11CD7570F}" type="presOf" srcId="{8FE47188-9E70-43A5-9B59-46A3425527B4}" destId="{9C2031CF-8855-4055-A6C4-442779787555}" srcOrd="0" destOrd="0" presId="urn:microsoft.com/office/officeart/2005/8/layout/process1"/>
    <dgm:cxn modelId="{B262CCC6-5BE0-4199-B90E-ECA809581D9B}" type="presParOf" srcId="{5DB57E04-51EB-4C07-BA72-2276231A67C7}" destId="{7D07B65A-4B90-4BC0-B8D2-D5637084EFBF}" srcOrd="0" destOrd="0" presId="urn:microsoft.com/office/officeart/2005/8/layout/process1"/>
    <dgm:cxn modelId="{FDB10EC5-B1A1-4C55-969D-849B67B23BFC}" type="presParOf" srcId="{5DB57E04-51EB-4C07-BA72-2276231A67C7}" destId="{9C2031CF-8855-4055-A6C4-442779787555}" srcOrd="1" destOrd="0" presId="urn:microsoft.com/office/officeart/2005/8/layout/process1"/>
    <dgm:cxn modelId="{E0CF21CA-1477-46B9-80DE-E87DAB51A410}" type="presParOf" srcId="{9C2031CF-8855-4055-A6C4-442779787555}" destId="{FCAA7CB3-4712-47B9-BCD5-687363CC4DB1}" srcOrd="0" destOrd="0" presId="urn:microsoft.com/office/officeart/2005/8/layout/process1"/>
    <dgm:cxn modelId="{C7406729-1CE8-4B2C-A491-F98984DAF3FF}" type="presParOf" srcId="{5DB57E04-51EB-4C07-BA72-2276231A67C7}" destId="{76689928-DAF6-4EA7-B189-4FFD549E0B1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70C927-9872-4CF3-95BE-18AE6A7DD350}" type="doc">
      <dgm:prSet loTypeId="urn:microsoft.com/office/officeart/2005/8/layout/process1" loCatId="process" qsTypeId="urn:microsoft.com/office/officeart/2005/8/quickstyle/simple1#1" qsCatId="simple" csTypeId="urn:microsoft.com/office/officeart/2005/8/colors/accent1_2#1" csCatId="accent1" phldr="1"/>
      <dgm:spPr/>
    </dgm:pt>
    <dgm:pt modelId="{93D9C078-1032-4A73-8510-DE1FAD58FF80}">
      <dgm:prSet phldrT="[Текст]" custT="1"/>
      <dgm:spPr/>
      <dgm:t>
        <a:bodyPr/>
        <a:lstStyle/>
        <a:p>
          <a:r>
            <a:rPr lang="ru-RU" sz="1000" dirty="0" smtClean="0"/>
            <a:t>99</a:t>
          </a:r>
        </a:p>
        <a:p>
          <a:r>
            <a:rPr lang="ru-RU" sz="1000" dirty="0" smtClean="0"/>
            <a:t> человек</a:t>
          </a:r>
          <a:endParaRPr lang="ru-RU" sz="1000" dirty="0"/>
        </a:p>
      </dgm:t>
    </dgm:pt>
    <dgm:pt modelId="{FEB2DAD3-F5AB-4791-839D-9FF56AB04EC5}" type="parTrans" cxnId="{20CBB1F3-9BEA-47D2-ABE7-C59B21EE6339}">
      <dgm:prSet/>
      <dgm:spPr/>
      <dgm:t>
        <a:bodyPr/>
        <a:lstStyle/>
        <a:p>
          <a:endParaRPr lang="ru-RU" sz="1000"/>
        </a:p>
      </dgm:t>
    </dgm:pt>
    <dgm:pt modelId="{8FE47188-9E70-43A5-9B59-46A3425527B4}" type="sibTrans" cxnId="{20CBB1F3-9BEA-47D2-ABE7-C59B21EE6339}">
      <dgm:prSet custT="1"/>
      <dgm:spPr/>
      <dgm:t>
        <a:bodyPr/>
        <a:lstStyle/>
        <a:p>
          <a:endParaRPr lang="ru-RU" sz="1000"/>
        </a:p>
      </dgm:t>
    </dgm:pt>
    <dgm:pt modelId="{64B13544-5667-4E82-8E12-1B0797E82109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dirty="0" smtClean="0">
              <a:solidFill>
                <a:schemeClr val="accent2">
                  <a:lumMod val="75000"/>
                </a:schemeClr>
              </a:solidFill>
            </a:rPr>
            <a:t>131</a:t>
          </a:r>
          <a:endParaRPr lang="ru-RU" sz="2000" dirty="0" smtClean="0"/>
        </a:p>
        <a:p>
          <a:pPr>
            <a:spcAft>
              <a:spcPts val="0"/>
            </a:spcAft>
          </a:pPr>
          <a:r>
            <a:rPr lang="ru-RU" sz="1000" dirty="0" smtClean="0"/>
            <a:t>человек</a:t>
          </a:r>
          <a:endParaRPr lang="ru-RU" sz="1000" dirty="0"/>
        </a:p>
      </dgm:t>
    </dgm:pt>
    <dgm:pt modelId="{C28FAA85-1B8C-4290-ADBD-EC2278F0E13B}" type="parTrans" cxnId="{154888F6-6809-4423-BAA8-0F03E88670DF}">
      <dgm:prSet/>
      <dgm:spPr/>
      <dgm:t>
        <a:bodyPr/>
        <a:lstStyle/>
        <a:p>
          <a:endParaRPr lang="ru-RU" sz="1000"/>
        </a:p>
      </dgm:t>
    </dgm:pt>
    <dgm:pt modelId="{E2243126-10EF-4B38-A5E5-33D5336EC947}" type="sibTrans" cxnId="{154888F6-6809-4423-BAA8-0F03E88670DF}">
      <dgm:prSet/>
      <dgm:spPr/>
      <dgm:t>
        <a:bodyPr/>
        <a:lstStyle/>
        <a:p>
          <a:endParaRPr lang="ru-RU" sz="1000"/>
        </a:p>
      </dgm:t>
    </dgm:pt>
    <dgm:pt modelId="{5DB57E04-51EB-4C07-BA72-2276231A67C7}" type="pres">
      <dgm:prSet presAssocID="{1770C927-9872-4CF3-95BE-18AE6A7DD350}" presName="Name0" presStyleCnt="0">
        <dgm:presLayoutVars>
          <dgm:dir/>
          <dgm:resizeHandles val="exact"/>
        </dgm:presLayoutVars>
      </dgm:prSet>
      <dgm:spPr/>
    </dgm:pt>
    <dgm:pt modelId="{7D07B65A-4B90-4BC0-B8D2-D5637084EFBF}" type="pres">
      <dgm:prSet presAssocID="{93D9C078-1032-4A73-8510-DE1FAD58FF80}" presName="node" presStyleLbl="node1" presStyleIdx="0" presStyleCnt="2" custScaleX="69556" custScaleY="68062" custLinFactY="-11464" custLinFactNeighborX="-11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031CF-8855-4055-A6C4-442779787555}" type="pres">
      <dgm:prSet presAssocID="{8FE47188-9E70-43A5-9B59-46A3425527B4}" presName="sibTrans" presStyleLbl="sibTrans2D1" presStyleIdx="0" presStyleCnt="1"/>
      <dgm:spPr/>
      <dgm:t>
        <a:bodyPr/>
        <a:lstStyle/>
        <a:p>
          <a:endParaRPr lang="ru-RU"/>
        </a:p>
      </dgm:t>
    </dgm:pt>
    <dgm:pt modelId="{FCAA7CB3-4712-47B9-BCD5-687363CC4DB1}" type="pres">
      <dgm:prSet presAssocID="{8FE47188-9E70-43A5-9B59-46A3425527B4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76689928-DAF6-4EA7-B189-4FFD549E0B1D}" type="pres">
      <dgm:prSet presAssocID="{64B13544-5667-4E82-8E12-1B0797E82109}" presName="node" presStyleLbl="node1" presStyleIdx="1" presStyleCnt="2" custLinFactY="-11464" custLinFactNeighborX="296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68C6D9-70C5-49DC-B6EA-F1583AE52216}" type="presOf" srcId="{93D9C078-1032-4A73-8510-DE1FAD58FF80}" destId="{7D07B65A-4B90-4BC0-B8D2-D5637084EFBF}" srcOrd="0" destOrd="0" presId="urn:microsoft.com/office/officeart/2005/8/layout/process1"/>
    <dgm:cxn modelId="{0C7DB37B-2118-4CA8-8F1A-547F69FB0158}" type="presOf" srcId="{8FE47188-9E70-43A5-9B59-46A3425527B4}" destId="{9C2031CF-8855-4055-A6C4-442779787555}" srcOrd="0" destOrd="0" presId="urn:microsoft.com/office/officeart/2005/8/layout/process1"/>
    <dgm:cxn modelId="{DFA8F472-AC16-40C1-A744-A0D09BC90E9C}" type="presOf" srcId="{1770C927-9872-4CF3-95BE-18AE6A7DD350}" destId="{5DB57E04-51EB-4C07-BA72-2276231A67C7}" srcOrd="0" destOrd="0" presId="urn:microsoft.com/office/officeart/2005/8/layout/process1"/>
    <dgm:cxn modelId="{154888F6-6809-4423-BAA8-0F03E88670DF}" srcId="{1770C927-9872-4CF3-95BE-18AE6A7DD350}" destId="{64B13544-5667-4E82-8E12-1B0797E82109}" srcOrd="1" destOrd="0" parTransId="{C28FAA85-1B8C-4290-ADBD-EC2278F0E13B}" sibTransId="{E2243126-10EF-4B38-A5E5-33D5336EC947}"/>
    <dgm:cxn modelId="{A2CD180D-24F8-4A8F-BC55-077A71718560}" type="presOf" srcId="{64B13544-5667-4E82-8E12-1B0797E82109}" destId="{76689928-DAF6-4EA7-B189-4FFD549E0B1D}" srcOrd="0" destOrd="0" presId="urn:microsoft.com/office/officeart/2005/8/layout/process1"/>
    <dgm:cxn modelId="{20CBB1F3-9BEA-47D2-ABE7-C59B21EE6339}" srcId="{1770C927-9872-4CF3-95BE-18AE6A7DD350}" destId="{93D9C078-1032-4A73-8510-DE1FAD58FF80}" srcOrd="0" destOrd="0" parTransId="{FEB2DAD3-F5AB-4791-839D-9FF56AB04EC5}" sibTransId="{8FE47188-9E70-43A5-9B59-46A3425527B4}"/>
    <dgm:cxn modelId="{C74179BE-F4DD-4A97-9997-E9827E224BBF}" type="presOf" srcId="{8FE47188-9E70-43A5-9B59-46A3425527B4}" destId="{FCAA7CB3-4712-47B9-BCD5-687363CC4DB1}" srcOrd="1" destOrd="0" presId="urn:microsoft.com/office/officeart/2005/8/layout/process1"/>
    <dgm:cxn modelId="{A076939A-C646-433A-B50B-DA0248B34DF8}" type="presParOf" srcId="{5DB57E04-51EB-4C07-BA72-2276231A67C7}" destId="{7D07B65A-4B90-4BC0-B8D2-D5637084EFBF}" srcOrd="0" destOrd="0" presId="urn:microsoft.com/office/officeart/2005/8/layout/process1"/>
    <dgm:cxn modelId="{F0CFC37E-C6F8-49ED-82EA-49520208EDD8}" type="presParOf" srcId="{5DB57E04-51EB-4C07-BA72-2276231A67C7}" destId="{9C2031CF-8855-4055-A6C4-442779787555}" srcOrd="1" destOrd="0" presId="urn:microsoft.com/office/officeart/2005/8/layout/process1"/>
    <dgm:cxn modelId="{9062F2ED-812D-4A21-BE41-9D630F5E5FBF}" type="presParOf" srcId="{9C2031CF-8855-4055-A6C4-442779787555}" destId="{FCAA7CB3-4712-47B9-BCD5-687363CC4DB1}" srcOrd="0" destOrd="0" presId="urn:microsoft.com/office/officeart/2005/8/layout/process1"/>
    <dgm:cxn modelId="{5A83300C-390F-471C-AA8C-AAE4AA216141}" type="presParOf" srcId="{5DB57E04-51EB-4C07-BA72-2276231A67C7}" destId="{76689928-DAF6-4EA7-B189-4FFD549E0B1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70C927-9872-4CF3-95BE-18AE6A7DD350}" type="doc">
      <dgm:prSet loTypeId="urn:microsoft.com/office/officeart/2005/8/layout/process1" loCatId="process" qsTypeId="urn:microsoft.com/office/officeart/2005/8/quickstyle/simple1#1" qsCatId="simple" csTypeId="urn:microsoft.com/office/officeart/2005/8/colors/accent1_2#1" csCatId="accent1" phldr="1"/>
      <dgm:spPr/>
    </dgm:pt>
    <dgm:pt modelId="{93D9C078-1032-4A73-8510-DE1FAD58FF80}">
      <dgm:prSet phldrT="[Текст]" custT="1"/>
      <dgm:spPr/>
      <dgm:t>
        <a:bodyPr/>
        <a:lstStyle/>
        <a:p>
          <a:r>
            <a:rPr lang="ru-RU" sz="1000" dirty="0" smtClean="0"/>
            <a:t>180 618</a:t>
          </a:r>
        </a:p>
        <a:p>
          <a:r>
            <a:rPr lang="ru-RU" sz="1000" dirty="0" smtClean="0"/>
            <a:t>тыс. руб.</a:t>
          </a:r>
          <a:endParaRPr lang="ru-RU" sz="1000" dirty="0"/>
        </a:p>
      </dgm:t>
    </dgm:pt>
    <dgm:pt modelId="{FEB2DAD3-F5AB-4791-839D-9FF56AB04EC5}" type="parTrans" cxnId="{20CBB1F3-9BEA-47D2-ABE7-C59B21EE6339}">
      <dgm:prSet/>
      <dgm:spPr/>
      <dgm:t>
        <a:bodyPr/>
        <a:lstStyle/>
        <a:p>
          <a:endParaRPr lang="ru-RU" sz="1000"/>
        </a:p>
      </dgm:t>
    </dgm:pt>
    <dgm:pt modelId="{8FE47188-9E70-43A5-9B59-46A3425527B4}" type="sibTrans" cxnId="{20CBB1F3-9BEA-47D2-ABE7-C59B21EE6339}">
      <dgm:prSet custT="1"/>
      <dgm:spPr/>
      <dgm:t>
        <a:bodyPr/>
        <a:lstStyle/>
        <a:p>
          <a:endParaRPr lang="ru-RU" sz="1000"/>
        </a:p>
      </dgm:t>
    </dgm:pt>
    <dgm:pt modelId="{64B13544-5667-4E82-8E12-1B0797E82109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en-US" sz="2400" b="1" dirty="0" smtClean="0">
              <a:solidFill>
                <a:schemeClr val="accent2">
                  <a:lumMod val="75000"/>
                </a:schemeClr>
              </a:solidFill>
            </a:rPr>
            <a:t>693 000</a:t>
          </a:r>
          <a:endParaRPr lang="ru-RU" sz="2400" dirty="0" smtClean="0"/>
        </a:p>
        <a:p>
          <a:pPr>
            <a:spcAft>
              <a:spcPts val="0"/>
            </a:spcAft>
          </a:pPr>
          <a:r>
            <a:rPr lang="ru-RU" sz="1000" dirty="0" smtClean="0"/>
            <a:t>тыс. руб.</a:t>
          </a:r>
          <a:endParaRPr lang="ru-RU" sz="1000" dirty="0"/>
        </a:p>
      </dgm:t>
    </dgm:pt>
    <dgm:pt modelId="{C28FAA85-1B8C-4290-ADBD-EC2278F0E13B}" type="parTrans" cxnId="{154888F6-6809-4423-BAA8-0F03E88670DF}">
      <dgm:prSet/>
      <dgm:spPr/>
      <dgm:t>
        <a:bodyPr/>
        <a:lstStyle/>
        <a:p>
          <a:endParaRPr lang="ru-RU" sz="1000"/>
        </a:p>
      </dgm:t>
    </dgm:pt>
    <dgm:pt modelId="{E2243126-10EF-4B38-A5E5-33D5336EC947}" type="sibTrans" cxnId="{154888F6-6809-4423-BAA8-0F03E88670DF}">
      <dgm:prSet/>
      <dgm:spPr/>
      <dgm:t>
        <a:bodyPr/>
        <a:lstStyle/>
        <a:p>
          <a:endParaRPr lang="ru-RU" sz="1000"/>
        </a:p>
      </dgm:t>
    </dgm:pt>
    <dgm:pt modelId="{5DB57E04-51EB-4C07-BA72-2276231A67C7}" type="pres">
      <dgm:prSet presAssocID="{1770C927-9872-4CF3-95BE-18AE6A7DD350}" presName="Name0" presStyleCnt="0">
        <dgm:presLayoutVars>
          <dgm:dir/>
          <dgm:resizeHandles val="exact"/>
        </dgm:presLayoutVars>
      </dgm:prSet>
      <dgm:spPr/>
    </dgm:pt>
    <dgm:pt modelId="{7D07B65A-4B90-4BC0-B8D2-D5637084EFBF}" type="pres">
      <dgm:prSet presAssocID="{93D9C078-1032-4A73-8510-DE1FAD58FF80}" presName="node" presStyleLbl="node1" presStyleIdx="0" presStyleCnt="2" custScaleX="69556" custScaleY="68062" custLinFactY="-11464" custLinFactNeighborX="-11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031CF-8855-4055-A6C4-442779787555}" type="pres">
      <dgm:prSet presAssocID="{8FE47188-9E70-43A5-9B59-46A3425527B4}" presName="sibTrans" presStyleLbl="sibTrans2D1" presStyleIdx="0" presStyleCnt="1"/>
      <dgm:spPr/>
      <dgm:t>
        <a:bodyPr/>
        <a:lstStyle/>
        <a:p>
          <a:endParaRPr lang="ru-RU"/>
        </a:p>
      </dgm:t>
    </dgm:pt>
    <dgm:pt modelId="{FCAA7CB3-4712-47B9-BCD5-687363CC4DB1}" type="pres">
      <dgm:prSet presAssocID="{8FE47188-9E70-43A5-9B59-46A3425527B4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76689928-DAF6-4EA7-B189-4FFD549E0B1D}" type="pres">
      <dgm:prSet presAssocID="{64B13544-5667-4E82-8E12-1B0797E82109}" presName="node" presStyleLbl="node1" presStyleIdx="1" presStyleCnt="2" custLinFactY="-11464" custLinFactNeighborX="296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F04AA9-DE2C-4E62-A6DA-34D767A4097A}" type="presOf" srcId="{8FE47188-9E70-43A5-9B59-46A3425527B4}" destId="{FCAA7CB3-4712-47B9-BCD5-687363CC4DB1}" srcOrd="1" destOrd="0" presId="urn:microsoft.com/office/officeart/2005/8/layout/process1"/>
    <dgm:cxn modelId="{154888F6-6809-4423-BAA8-0F03E88670DF}" srcId="{1770C927-9872-4CF3-95BE-18AE6A7DD350}" destId="{64B13544-5667-4E82-8E12-1B0797E82109}" srcOrd="1" destOrd="0" parTransId="{C28FAA85-1B8C-4290-ADBD-EC2278F0E13B}" sibTransId="{E2243126-10EF-4B38-A5E5-33D5336EC947}"/>
    <dgm:cxn modelId="{B51D3604-D894-4765-BE46-CFE54B6D44F2}" type="presOf" srcId="{64B13544-5667-4E82-8E12-1B0797E82109}" destId="{76689928-DAF6-4EA7-B189-4FFD549E0B1D}" srcOrd="0" destOrd="0" presId="urn:microsoft.com/office/officeart/2005/8/layout/process1"/>
    <dgm:cxn modelId="{C733D14B-9C0F-44E0-89C8-8F65C8409104}" type="presOf" srcId="{1770C927-9872-4CF3-95BE-18AE6A7DD350}" destId="{5DB57E04-51EB-4C07-BA72-2276231A67C7}" srcOrd="0" destOrd="0" presId="urn:microsoft.com/office/officeart/2005/8/layout/process1"/>
    <dgm:cxn modelId="{A4F399A1-232D-4381-A697-6177518D8C44}" type="presOf" srcId="{8FE47188-9E70-43A5-9B59-46A3425527B4}" destId="{9C2031CF-8855-4055-A6C4-442779787555}" srcOrd="0" destOrd="0" presId="urn:microsoft.com/office/officeart/2005/8/layout/process1"/>
    <dgm:cxn modelId="{66D9AFFA-A69A-4B6F-A20C-02488B718E2E}" type="presOf" srcId="{93D9C078-1032-4A73-8510-DE1FAD58FF80}" destId="{7D07B65A-4B90-4BC0-B8D2-D5637084EFBF}" srcOrd="0" destOrd="0" presId="urn:microsoft.com/office/officeart/2005/8/layout/process1"/>
    <dgm:cxn modelId="{20CBB1F3-9BEA-47D2-ABE7-C59B21EE6339}" srcId="{1770C927-9872-4CF3-95BE-18AE6A7DD350}" destId="{93D9C078-1032-4A73-8510-DE1FAD58FF80}" srcOrd="0" destOrd="0" parTransId="{FEB2DAD3-F5AB-4791-839D-9FF56AB04EC5}" sibTransId="{8FE47188-9E70-43A5-9B59-46A3425527B4}"/>
    <dgm:cxn modelId="{39A153D0-0555-4ADA-8C68-D4AFF227F44A}" type="presParOf" srcId="{5DB57E04-51EB-4C07-BA72-2276231A67C7}" destId="{7D07B65A-4B90-4BC0-B8D2-D5637084EFBF}" srcOrd="0" destOrd="0" presId="urn:microsoft.com/office/officeart/2005/8/layout/process1"/>
    <dgm:cxn modelId="{0DFCF9AA-AB2D-4062-8200-A181E8977CC3}" type="presParOf" srcId="{5DB57E04-51EB-4C07-BA72-2276231A67C7}" destId="{9C2031CF-8855-4055-A6C4-442779787555}" srcOrd="1" destOrd="0" presId="urn:microsoft.com/office/officeart/2005/8/layout/process1"/>
    <dgm:cxn modelId="{2704C0B4-BED5-4175-BCB1-B0F7DFD56FCC}" type="presParOf" srcId="{9C2031CF-8855-4055-A6C4-442779787555}" destId="{FCAA7CB3-4712-47B9-BCD5-687363CC4DB1}" srcOrd="0" destOrd="0" presId="urn:microsoft.com/office/officeart/2005/8/layout/process1"/>
    <dgm:cxn modelId="{533A318F-A466-44B9-9AFD-1338C19D983E}" type="presParOf" srcId="{5DB57E04-51EB-4C07-BA72-2276231A67C7}" destId="{76689928-DAF6-4EA7-B189-4FFD549E0B1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770C927-9872-4CF3-95BE-18AE6A7DD350}" type="doc">
      <dgm:prSet loTypeId="urn:microsoft.com/office/officeart/2005/8/layout/process1" loCatId="process" qsTypeId="urn:microsoft.com/office/officeart/2005/8/quickstyle/simple1#3" qsCatId="simple" csTypeId="urn:microsoft.com/office/officeart/2005/8/colors/accent1_2#3" csCatId="accent1" phldr="1"/>
      <dgm:spPr/>
    </dgm:pt>
    <dgm:pt modelId="{93D9C078-1032-4A73-8510-DE1FAD58FF80}">
      <dgm:prSet phldrT="[Текст]" custT="1"/>
      <dgm:spPr/>
      <dgm:t>
        <a:bodyPr/>
        <a:lstStyle/>
        <a:p>
          <a:r>
            <a:rPr lang="ru-RU" sz="1200" dirty="0" smtClean="0"/>
            <a:t>4,9 млрд рублей</a:t>
          </a:r>
          <a:endParaRPr lang="ru-RU" sz="1200" dirty="0"/>
        </a:p>
      </dgm:t>
    </dgm:pt>
    <dgm:pt modelId="{FEB2DAD3-F5AB-4791-839D-9FF56AB04EC5}" type="parTrans" cxnId="{20CBB1F3-9BEA-47D2-ABE7-C59B21EE6339}">
      <dgm:prSet/>
      <dgm:spPr/>
      <dgm:t>
        <a:bodyPr/>
        <a:lstStyle/>
        <a:p>
          <a:endParaRPr lang="ru-RU" sz="1000"/>
        </a:p>
      </dgm:t>
    </dgm:pt>
    <dgm:pt modelId="{8FE47188-9E70-43A5-9B59-46A3425527B4}" type="sibTrans" cxnId="{20CBB1F3-9BEA-47D2-ABE7-C59B21EE6339}">
      <dgm:prSet custT="1"/>
      <dgm:spPr/>
      <dgm:t>
        <a:bodyPr/>
        <a:lstStyle/>
        <a:p>
          <a:endParaRPr lang="ru-RU" sz="1000"/>
        </a:p>
      </dgm:t>
    </dgm:pt>
    <dgm:pt modelId="{64B13544-5667-4E82-8E12-1B0797E82109}">
      <dgm:prSet phldrT="[Текст]" custT="1"/>
      <dgm:spPr/>
      <dgm:t>
        <a:bodyPr/>
        <a:lstStyle/>
        <a:p>
          <a:r>
            <a:rPr lang="ru-RU" sz="1200" b="0" dirty="0" smtClean="0">
              <a:solidFill>
                <a:schemeClr val="bg1"/>
              </a:solidFill>
            </a:rPr>
            <a:t>4,5 </a:t>
          </a:r>
          <a:r>
            <a:rPr lang="ru-RU" sz="1200" b="0" dirty="0" err="1" smtClean="0">
              <a:solidFill>
                <a:schemeClr val="bg1"/>
              </a:solidFill>
            </a:rPr>
            <a:t>мрлд</a:t>
          </a:r>
          <a:r>
            <a:rPr lang="ru-RU" sz="1200" b="0" dirty="0" smtClean="0">
              <a:solidFill>
                <a:schemeClr val="bg1"/>
              </a:solidFill>
            </a:rPr>
            <a:t> рублей</a:t>
          </a:r>
          <a:endParaRPr lang="ru-RU" sz="1200" b="0" dirty="0">
            <a:solidFill>
              <a:schemeClr val="bg1"/>
            </a:solidFill>
          </a:endParaRPr>
        </a:p>
      </dgm:t>
    </dgm:pt>
    <dgm:pt modelId="{C28FAA85-1B8C-4290-ADBD-EC2278F0E13B}" type="parTrans" cxnId="{154888F6-6809-4423-BAA8-0F03E88670DF}">
      <dgm:prSet/>
      <dgm:spPr/>
      <dgm:t>
        <a:bodyPr/>
        <a:lstStyle/>
        <a:p>
          <a:endParaRPr lang="ru-RU" sz="1000"/>
        </a:p>
      </dgm:t>
    </dgm:pt>
    <dgm:pt modelId="{E2243126-10EF-4B38-A5E5-33D5336EC947}" type="sibTrans" cxnId="{154888F6-6809-4423-BAA8-0F03E88670DF}">
      <dgm:prSet/>
      <dgm:spPr/>
      <dgm:t>
        <a:bodyPr/>
        <a:lstStyle/>
        <a:p>
          <a:endParaRPr lang="ru-RU" sz="1000"/>
        </a:p>
      </dgm:t>
    </dgm:pt>
    <dgm:pt modelId="{5DB57E04-51EB-4C07-BA72-2276231A67C7}" type="pres">
      <dgm:prSet presAssocID="{1770C927-9872-4CF3-95BE-18AE6A7DD350}" presName="Name0" presStyleCnt="0">
        <dgm:presLayoutVars>
          <dgm:dir/>
          <dgm:resizeHandles val="exact"/>
        </dgm:presLayoutVars>
      </dgm:prSet>
      <dgm:spPr/>
    </dgm:pt>
    <dgm:pt modelId="{7D07B65A-4B90-4BC0-B8D2-D5637084EFBF}" type="pres">
      <dgm:prSet presAssocID="{93D9C078-1032-4A73-8510-DE1FAD58FF80}" presName="node" presStyleLbl="node1" presStyleIdx="0" presStyleCnt="2" custScaleX="93465" custLinFactNeighborX="-73" custLinFactNeighborY="-4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031CF-8855-4055-A6C4-442779787555}" type="pres">
      <dgm:prSet presAssocID="{8FE47188-9E70-43A5-9B59-46A3425527B4}" presName="sibTrans" presStyleLbl="sibTrans2D1" presStyleIdx="0" presStyleCnt="1"/>
      <dgm:spPr/>
      <dgm:t>
        <a:bodyPr/>
        <a:lstStyle/>
        <a:p>
          <a:endParaRPr lang="ru-RU"/>
        </a:p>
      </dgm:t>
    </dgm:pt>
    <dgm:pt modelId="{FCAA7CB3-4712-47B9-BCD5-687363CC4DB1}" type="pres">
      <dgm:prSet presAssocID="{8FE47188-9E70-43A5-9B59-46A3425527B4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76689928-DAF6-4EA7-B189-4FFD549E0B1D}" type="pres">
      <dgm:prSet presAssocID="{64B13544-5667-4E82-8E12-1B0797E82109}" presName="node" presStyleLbl="node1" presStyleIdx="1" presStyleCnt="2" custLinFactY="-11464" custLinFactNeighborX="296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DFAAF9-6913-49C6-BE32-5440FF01D8EB}" type="presOf" srcId="{8FE47188-9E70-43A5-9B59-46A3425527B4}" destId="{9C2031CF-8855-4055-A6C4-442779787555}" srcOrd="0" destOrd="0" presId="urn:microsoft.com/office/officeart/2005/8/layout/process1"/>
    <dgm:cxn modelId="{70EC01A7-5CF3-4D0F-949C-4BD4FAB1BC9B}" type="presOf" srcId="{93D9C078-1032-4A73-8510-DE1FAD58FF80}" destId="{7D07B65A-4B90-4BC0-B8D2-D5637084EFBF}" srcOrd="0" destOrd="0" presId="urn:microsoft.com/office/officeart/2005/8/layout/process1"/>
    <dgm:cxn modelId="{6CF16A9A-B961-4D12-B5EA-DF367DC7B571}" type="presOf" srcId="{1770C927-9872-4CF3-95BE-18AE6A7DD350}" destId="{5DB57E04-51EB-4C07-BA72-2276231A67C7}" srcOrd="0" destOrd="0" presId="urn:microsoft.com/office/officeart/2005/8/layout/process1"/>
    <dgm:cxn modelId="{CC4143D6-A27B-4D3C-9569-6C08348311B8}" type="presOf" srcId="{64B13544-5667-4E82-8E12-1B0797E82109}" destId="{76689928-DAF6-4EA7-B189-4FFD549E0B1D}" srcOrd="0" destOrd="0" presId="urn:microsoft.com/office/officeart/2005/8/layout/process1"/>
    <dgm:cxn modelId="{154888F6-6809-4423-BAA8-0F03E88670DF}" srcId="{1770C927-9872-4CF3-95BE-18AE6A7DD350}" destId="{64B13544-5667-4E82-8E12-1B0797E82109}" srcOrd="1" destOrd="0" parTransId="{C28FAA85-1B8C-4290-ADBD-EC2278F0E13B}" sibTransId="{E2243126-10EF-4B38-A5E5-33D5336EC947}"/>
    <dgm:cxn modelId="{7D9B7214-44E1-4E57-A832-05D7A021BC4F}" type="presOf" srcId="{8FE47188-9E70-43A5-9B59-46A3425527B4}" destId="{FCAA7CB3-4712-47B9-BCD5-687363CC4DB1}" srcOrd="1" destOrd="0" presId="urn:microsoft.com/office/officeart/2005/8/layout/process1"/>
    <dgm:cxn modelId="{20CBB1F3-9BEA-47D2-ABE7-C59B21EE6339}" srcId="{1770C927-9872-4CF3-95BE-18AE6A7DD350}" destId="{93D9C078-1032-4A73-8510-DE1FAD58FF80}" srcOrd="0" destOrd="0" parTransId="{FEB2DAD3-F5AB-4791-839D-9FF56AB04EC5}" sibTransId="{8FE47188-9E70-43A5-9B59-46A3425527B4}"/>
    <dgm:cxn modelId="{CCD3DEDA-9D62-4CC9-91A9-47EFAF7635BD}" type="presParOf" srcId="{5DB57E04-51EB-4C07-BA72-2276231A67C7}" destId="{7D07B65A-4B90-4BC0-B8D2-D5637084EFBF}" srcOrd="0" destOrd="0" presId="urn:microsoft.com/office/officeart/2005/8/layout/process1"/>
    <dgm:cxn modelId="{EA139064-0E60-4E81-BFF8-23BA1B383AEA}" type="presParOf" srcId="{5DB57E04-51EB-4C07-BA72-2276231A67C7}" destId="{9C2031CF-8855-4055-A6C4-442779787555}" srcOrd="1" destOrd="0" presId="urn:microsoft.com/office/officeart/2005/8/layout/process1"/>
    <dgm:cxn modelId="{815815FB-B489-4244-9CBB-B1DF13FD5E3C}" type="presParOf" srcId="{9C2031CF-8855-4055-A6C4-442779787555}" destId="{FCAA7CB3-4712-47B9-BCD5-687363CC4DB1}" srcOrd="0" destOrd="0" presId="urn:microsoft.com/office/officeart/2005/8/layout/process1"/>
    <dgm:cxn modelId="{E7CA5631-2C6F-4EC3-8D76-F7BF79C00207}" type="presParOf" srcId="{5DB57E04-51EB-4C07-BA72-2276231A67C7}" destId="{76689928-DAF6-4EA7-B189-4FFD549E0B1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7B65A-4B90-4BC0-B8D2-D5637084EFBF}">
      <dsp:nvSpPr>
        <dsp:cNvPr id="0" name=""/>
        <dsp:cNvSpPr/>
      </dsp:nvSpPr>
      <dsp:spPr>
        <a:xfrm>
          <a:off x="1242" y="0"/>
          <a:ext cx="978677" cy="5040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21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 рабочий день</a:t>
          </a:r>
          <a:endParaRPr lang="ru-RU" sz="1000" kern="1200" dirty="0"/>
        </a:p>
      </dsp:txBody>
      <dsp:txXfrm>
        <a:off x="16005" y="14763"/>
        <a:ext cx="949151" cy="474530"/>
      </dsp:txXfrm>
    </dsp:sp>
    <dsp:sp modelId="{9C2031CF-8855-4055-A6C4-442779787555}">
      <dsp:nvSpPr>
        <dsp:cNvPr id="0" name=""/>
        <dsp:cNvSpPr/>
      </dsp:nvSpPr>
      <dsp:spPr>
        <a:xfrm>
          <a:off x="1076996" y="77555"/>
          <a:ext cx="205803" cy="3489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076996" y="147344"/>
        <a:ext cx="144062" cy="209366"/>
      </dsp:txXfrm>
    </dsp:sp>
    <dsp:sp modelId="{76689928-DAF6-4EA7-B189-4FFD549E0B1D}">
      <dsp:nvSpPr>
        <dsp:cNvPr id="0" name=""/>
        <dsp:cNvSpPr/>
      </dsp:nvSpPr>
      <dsp:spPr>
        <a:xfrm>
          <a:off x="1368227" y="-100809"/>
          <a:ext cx="1407034" cy="7056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chemeClr val="accent2">
                  <a:lumMod val="75000"/>
                </a:schemeClr>
              </a:solidFill>
            </a:rPr>
            <a:t>47</a:t>
          </a:r>
          <a:r>
            <a:rPr lang="ru-RU" sz="1200" kern="1200" dirty="0" smtClean="0"/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000" kern="1200" dirty="0" smtClean="0"/>
            <a:t>рабочих дней</a:t>
          </a:r>
          <a:endParaRPr lang="ru-RU" sz="1000" kern="1200" dirty="0"/>
        </a:p>
      </dsp:txBody>
      <dsp:txXfrm>
        <a:off x="1388895" y="-80141"/>
        <a:ext cx="1365698" cy="6643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7B65A-4B90-4BC0-B8D2-D5637084EFBF}">
      <dsp:nvSpPr>
        <dsp:cNvPr id="0" name=""/>
        <dsp:cNvSpPr/>
      </dsp:nvSpPr>
      <dsp:spPr>
        <a:xfrm>
          <a:off x="0" y="0"/>
          <a:ext cx="978677" cy="5040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21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 рабочий день</a:t>
          </a:r>
          <a:endParaRPr lang="ru-RU" sz="1000" kern="1200" dirty="0"/>
        </a:p>
      </dsp:txBody>
      <dsp:txXfrm>
        <a:off x="14763" y="14763"/>
        <a:ext cx="949151" cy="474530"/>
      </dsp:txXfrm>
    </dsp:sp>
    <dsp:sp modelId="{9C2031CF-8855-4055-A6C4-442779787555}">
      <dsp:nvSpPr>
        <dsp:cNvPr id="0" name=""/>
        <dsp:cNvSpPr/>
      </dsp:nvSpPr>
      <dsp:spPr>
        <a:xfrm>
          <a:off x="1094048" y="77555"/>
          <a:ext cx="244586" cy="3489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094048" y="147344"/>
        <a:ext cx="171210" cy="209366"/>
      </dsp:txXfrm>
    </dsp:sp>
    <dsp:sp modelId="{76689928-DAF6-4EA7-B189-4FFD549E0B1D}">
      <dsp:nvSpPr>
        <dsp:cNvPr id="0" name=""/>
        <dsp:cNvSpPr/>
      </dsp:nvSpPr>
      <dsp:spPr>
        <a:xfrm>
          <a:off x="1440160" y="-100814"/>
          <a:ext cx="1407034" cy="7056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solidFill>
                <a:schemeClr val="accent2">
                  <a:lumMod val="75000"/>
                </a:schemeClr>
              </a:solidFill>
            </a:rPr>
            <a:t>39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000" kern="1200" dirty="0" smtClean="0"/>
            <a:t> рабочих дней</a:t>
          </a:r>
          <a:endParaRPr lang="ru-RU" sz="1000" kern="1200" dirty="0"/>
        </a:p>
      </dsp:txBody>
      <dsp:txXfrm>
        <a:off x="1460829" y="-80145"/>
        <a:ext cx="1365696" cy="6643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7B65A-4B90-4BC0-B8D2-D5637084EFBF}">
      <dsp:nvSpPr>
        <dsp:cNvPr id="0" name=""/>
        <dsp:cNvSpPr/>
      </dsp:nvSpPr>
      <dsp:spPr>
        <a:xfrm>
          <a:off x="1242" y="0"/>
          <a:ext cx="978677" cy="4967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99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 человек</a:t>
          </a:r>
          <a:endParaRPr lang="ru-RU" sz="1000" kern="1200" dirty="0"/>
        </a:p>
      </dsp:txBody>
      <dsp:txXfrm>
        <a:off x="15791" y="14549"/>
        <a:ext cx="949579" cy="467640"/>
      </dsp:txXfrm>
    </dsp:sp>
    <dsp:sp modelId="{9C2031CF-8855-4055-A6C4-442779787555}">
      <dsp:nvSpPr>
        <dsp:cNvPr id="0" name=""/>
        <dsp:cNvSpPr/>
      </dsp:nvSpPr>
      <dsp:spPr>
        <a:xfrm>
          <a:off x="1121262" y="73896"/>
          <a:ext cx="299647" cy="3489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121262" y="143685"/>
        <a:ext cx="209753" cy="209366"/>
      </dsp:txXfrm>
    </dsp:sp>
    <dsp:sp modelId="{76689928-DAF6-4EA7-B189-4FFD549E0B1D}">
      <dsp:nvSpPr>
        <dsp:cNvPr id="0" name=""/>
        <dsp:cNvSpPr/>
      </dsp:nvSpPr>
      <dsp:spPr>
        <a:xfrm>
          <a:off x="1545293" y="-116546"/>
          <a:ext cx="1407034" cy="729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chemeClr val="accent2">
                  <a:lumMod val="75000"/>
                </a:schemeClr>
              </a:solidFill>
            </a:rPr>
            <a:t>131</a:t>
          </a:r>
          <a:endParaRPr lang="ru-R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000" kern="1200" dirty="0" smtClean="0"/>
            <a:t>человек</a:t>
          </a:r>
          <a:endParaRPr lang="ru-RU" sz="1000" kern="1200" dirty="0"/>
        </a:p>
      </dsp:txBody>
      <dsp:txXfrm>
        <a:off x="1566669" y="-95170"/>
        <a:ext cx="1364282" cy="6870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7B65A-4B90-4BC0-B8D2-D5637084EFBF}">
      <dsp:nvSpPr>
        <dsp:cNvPr id="0" name=""/>
        <dsp:cNvSpPr/>
      </dsp:nvSpPr>
      <dsp:spPr>
        <a:xfrm>
          <a:off x="1242" y="0"/>
          <a:ext cx="978677" cy="4967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180 618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тыс. руб.</a:t>
          </a:r>
          <a:endParaRPr lang="ru-RU" sz="1000" kern="1200" dirty="0"/>
        </a:p>
      </dsp:txBody>
      <dsp:txXfrm>
        <a:off x="15791" y="14549"/>
        <a:ext cx="949579" cy="467640"/>
      </dsp:txXfrm>
    </dsp:sp>
    <dsp:sp modelId="{9C2031CF-8855-4055-A6C4-442779787555}">
      <dsp:nvSpPr>
        <dsp:cNvPr id="0" name=""/>
        <dsp:cNvSpPr/>
      </dsp:nvSpPr>
      <dsp:spPr>
        <a:xfrm>
          <a:off x="1121262" y="73896"/>
          <a:ext cx="299647" cy="3489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121262" y="143685"/>
        <a:ext cx="209753" cy="209366"/>
      </dsp:txXfrm>
    </dsp:sp>
    <dsp:sp modelId="{76689928-DAF6-4EA7-B189-4FFD549E0B1D}">
      <dsp:nvSpPr>
        <dsp:cNvPr id="0" name=""/>
        <dsp:cNvSpPr/>
      </dsp:nvSpPr>
      <dsp:spPr>
        <a:xfrm>
          <a:off x="1545293" y="-116546"/>
          <a:ext cx="1407034" cy="729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solidFill>
                <a:schemeClr val="accent2">
                  <a:lumMod val="75000"/>
                </a:schemeClr>
              </a:solidFill>
            </a:rPr>
            <a:t>693 000</a:t>
          </a:r>
          <a:endParaRPr lang="ru-RU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000" kern="1200" dirty="0" smtClean="0"/>
            <a:t>тыс. руб.</a:t>
          </a:r>
          <a:endParaRPr lang="ru-RU" sz="1000" kern="1200" dirty="0"/>
        </a:p>
      </dsp:txBody>
      <dsp:txXfrm>
        <a:off x="1566669" y="-95170"/>
        <a:ext cx="1364282" cy="6870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7B65A-4B90-4BC0-B8D2-D5637084EFBF}">
      <dsp:nvSpPr>
        <dsp:cNvPr id="0" name=""/>
        <dsp:cNvSpPr/>
      </dsp:nvSpPr>
      <dsp:spPr>
        <a:xfrm>
          <a:off x="0" y="0"/>
          <a:ext cx="1181634" cy="3600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4,9 млрд рублей</a:t>
          </a:r>
          <a:endParaRPr lang="ru-RU" sz="1200" kern="1200" dirty="0"/>
        </a:p>
      </dsp:txBody>
      <dsp:txXfrm>
        <a:off x="10545" y="10545"/>
        <a:ext cx="1160544" cy="338950"/>
      </dsp:txXfrm>
    </dsp:sp>
    <dsp:sp modelId="{9C2031CF-8855-4055-A6C4-442779787555}">
      <dsp:nvSpPr>
        <dsp:cNvPr id="0" name=""/>
        <dsp:cNvSpPr/>
      </dsp:nvSpPr>
      <dsp:spPr>
        <a:xfrm>
          <a:off x="1308244" y="23252"/>
          <a:ext cx="268412" cy="3135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308244" y="85959"/>
        <a:ext cx="187888" cy="188120"/>
      </dsp:txXfrm>
    </dsp:sp>
    <dsp:sp modelId="{76689928-DAF6-4EA7-B189-4FFD549E0B1D}">
      <dsp:nvSpPr>
        <dsp:cNvPr id="0" name=""/>
        <dsp:cNvSpPr/>
      </dsp:nvSpPr>
      <dsp:spPr>
        <a:xfrm>
          <a:off x="1688074" y="0"/>
          <a:ext cx="1264253" cy="3600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>
              <a:solidFill>
                <a:schemeClr val="bg1"/>
              </a:solidFill>
            </a:rPr>
            <a:t>4,5 </a:t>
          </a:r>
          <a:r>
            <a:rPr lang="ru-RU" sz="1200" b="0" kern="1200" dirty="0" err="1" smtClean="0">
              <a:solidFill>
                <a:schemeClr val="bg1"/>
              </a:solidFill>
            </a:rPr>
            <a:t>мрлд</a:t>
          </a:r>
          <a:r>
            <a:rPr lang="ru-RU" sz="1200" b="0" kern="1200" dirty="0" smtClean="0">
              <a:solidFill>
                <a:schemeClr val="bg1"/>
              </a:solidFill>
            </a:rPr>
            <a:t> рублей</a:t>
          </a:r>
          <a:endParaRPr lang="ru-RU" sz="1200" b="0" kern="1200" dirty="0">
            <a:solidFill>
              <a:schemeClr val="bg1"/>
            </a:solidFill>
          </a:endParaRPr>
        </a:p>
      </dsp:txBody>
      <dsp:txXfrm>
        <a:off x="1698619" y="10545"/>
        <a:ext cx="1243163" cy="338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6CC95-935D-4989-9EC4-CD98897A0AE6}" type="datetimeFigureOut">
              <a:rPr lang="ru-RU" smtClean="0"/>
              <a:t>02.03.2012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90B56-3148-45BE-B63D-77402011D7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113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2D90BAD-0215-46DA-B888-0A5D2D84BC8F}" type="datetimeFigureOut">
              <a:rPr lang="ru-RU"/>
              <a:pPr>
                <a:defRPr/>
              </a:pPr>
              <a:t>02.03.2012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6A95FF0-E4AC-4D8C-97AA-C194B30E50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0843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5337879-1514-45C7-8CFA-36F6340463E5}" type="slidenum">
              <a:rPr lang="ru-RU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6501-4C35-4709-BE5B-EB12B0D1F16B}" type="datetime1">
              <a:rPr lang="ru-RU" smtClean="0"/>
              <a:t>02.03.2012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FFC44-0545-4EAB-BDCC-514AE39932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554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7FBBE-7D8A-449F-B3F6-7239CE4756DB}" type="datetime1">
              <a:rPr lang="ru-RU" smtClean="0"/>
              <a:t>02.03.2012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FA73B-502A-4D17-A870-EF6FA8E5EE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973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87A2E-63E0-499C-B9A2-2086D4AAACA6}" type="datetime1">
              <a:rPr lang="ru-RU" smtClean="0"/>
              <a:t>02.03.2012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1260C-3C0A-443F-B161-CD68C595B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3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0A5B8-042F-45C8-9B28-8AE27AC4E1F0}" type="datetime1">
              <a:rPr lang="ru-RU" smtClean="0"/>
              <a:t>02.03.2012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637F7-0B2E-4BF9-A451-362F86E890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689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91CD2-6CED-46C0-92D5-7B5B5B422620}" type="datetime1">
              <a:rPr lang="ru-RU" smtClean="0"/>
              <a:t>02.03.2012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8ECF3-EBB6-4B5C-BDD4-071017BB2D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58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0C192-1E94-4B18-AFE1-050B7CEB05D1}" type="datetime1">
              <a:rPr lang="ru-RU" smtClean="0"/>
              <a:t>02.03.2012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1357F-3D8D-4CBD-A28E-FCD785C94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42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9AE6F-C0BA-4A05-9CF8-AF5F8984EEC2}" type="datetime1">
              <a:rPr lang="ru-RU" smtClean="0"/>
              <a:t>02.03.2012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0FC7D-2A84-411F-A71D-FD9153508B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524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B87B8-5055-4C0D-890F-1888BFB35C32}" type="datetime1">
              <a:rPr lang="ru-RU" smtClean="0"/>
              <a:t>02.03.2012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E77FD-2148-40C6-BD7D-D0139E9706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941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88C32-B797-4CF5-AF93-F22C63D172F3}" type="datetime1">
              <a:rPr lang="ru-RU" smtClean="0"/>
              <a:t>02.03.2012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A7318-BD7E-4D92-8503-5C830C9144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89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20A8C-2A21-4534-A016-4A5D6F885525}" type="datetime1">
              <a:rPr lang="ru-RU" smtClean="0"/>
              <a:t>02.03.2012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7226-8AF1-41AA-8D3D-C3692689D9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115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448E6-B83B-4A6C-BD42-1DD9C13732B3}" type="datetime1">
              <a:rPr lang="ru-RU" smtClean="0"/>
              <a:t>02.03.2012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1D50C-B348-4FF8-978B-A03435E253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29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0FC3A4-EE53-4836-8F23-B051B179D5E4}" type="datetime1">
              <a:rPr lang="ru-RU" smtClean="0"/>
              <a:t>02.03.2012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EC9B4A-78F6-4EAB-988A-BC9B8794B7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403698"/>
          </a:xfrm>
        </p:spPr>
        <p:txBody>
          <a:bodyPr/>
          <a:lstStyle/>
          <a:p>
            <a:r>
              <a:rPr lang="ru-RU" dirty="0" smtClean="0"/>
              <a:t>О мерах </a:t>
            </a:r>
            <a:r>
              <a:rPr lang="ru-RU" smtClean="0"/>
              <a:t>по повышению </a:t>
            </a:r>
            <a:r>
              <a:rPr lang="ru-RU" dirty="0" smtClean="0"/>
              <a:t>эффективности и развитию НП «Совет рынка»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Говоров Д.С.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3FFC44-0545-4EAB-BDCC-514AE399323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059832" y="587727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Февраль 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254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5"/>
          <p:cNvSpPr>
            <a:spLocks noGrp="1"/>
          </p:cNvSpPr>
          <p:nvPr>
            <p:ph type="title" idx="4294967295"/>
          </p:nvPr>
        </p:nvSpPr>
        <p:spPr>
          <a:xfrm>
            <a:off x="914400" y="0"/>
            <a:ext cx="8229600" cy="849313"/>
          </a:xfrm>
        </p:spPr>
        <p:txBody>
          <a:bodyPr/>
          <a:lstStyle/>
          <a:p>
            <a:pPr marL="342900" lvl="0" indent="-342900" algn="r" eaLnBrk="1" hangingPunct="1">
              <a:spcBef>
                <a:spcPct val="20000"/>
              </a:spcBef>
            </a:pPr>
            <a:r>
              <a:rPr lang="ru-RU" sz="2800" b="1" dirty="0">
                <a:solidFill>
                  <a:prstClr val="black"/>
                </a:solidFill>
                <a:ea typeface="+mn-ea"/>
                <a:cs typeface="+mn-cs"/>
              </a:rPr>
              <a:t>Более полное раскрытие информации о работе рынка</a:t>
            </a:r>
          </a:p>
        </p:txBody>
      </p:sp>
      <p:sp>
        <p:nvSpPr>
          <p:cNvPr id="23554" name="Объект 6"/>
          <p:cNvSpPr txBox="1">
            <a:spLocks/>
          </p:cNvSpPr>
          <p:nvPr/>
        </p:nvSpPr>
        <p:spPr bwMode="auto">
          <a:xfrm>
            <a:off x="179388" y="620713"/>
            <a:ext cx="4537075" cy="565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b="1" dirty="0">
                <a:latin typeface="Calibri" pitchFamily="34" charset="0"/>
              </a:rPr>
              <a:t>Небалансы в ценах на электроэнергию и мощность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sz="1600" dirty="0">
                <a:latin typeface="Calibri" pitchFamily="34" charset="0"/>
              </a:rPr>
              <a:t>Суммарный небаланс балансирующего рынка </a:t>
            </a:r>
          </a:p>
          <a:p>
            <a:pPr>
              <a:buFont typeface="Arial" charset="0"/>
              <a:buNone/>
            </a:pPr>
            <a:endParaRPr lang="ru-RU" sz="800" dirty="0">
              <a:latin typeface="Calibri" pitchFamily="34" charset="0"/>
            </a:endParaRPr>
          </a:p>
          <a:p>
            <a:pPr>
              <a:buFont typeface="Arial" charset="0"/>
              <a:buNone/>
            </a:pPr>
            <a:r>
              <a:rPr lang="ru-RU" sz="1500" dirty="0">
                <a:latin typeface="Calibri" pitchFamily="34" charset="0"/>
              </a:rPr>
              <a:t>2009г.                                                                          2011 г.</a:t>
            </a:r>
          </a:p>
          <a:p>
            <a:pPr>
              <a:buFont typeface="Arial" charset="0"/>
              <a:buNone/>
            </a:pPr>
            <a:endParaRPr lang="ru-RU" sz="400" dirty="0">
              <a:latin typeface="Calibri" pitchFamily="34" charset="0"/>
            </a:endParaRPr>
          </a:p>
          <a:p>
            <a:pPr>
              <a:buClr>
                <a:srgbClr val="FF0000"/>
              </a:buClr>
              <a:buSzPct val="150000"/>
              <a:buFont typeface="Calibri" pitchFamily="34" charset="0"/>
              <a:buChar char="×"/>
            </a:pPr>
            <a:r>
              <a:rPr lang="ru-RU" sz="1500" dirty="0">
                <a:latin typeface="Calibri" pitchFamily="34" charset="0"/>
              </a:rPr>
              <a:t>Отсутствие </a:t>
            </a:r>
            <a:r>
              <a:rPr lang="ru-RU" sz="1500" dirty="0" err="1" smtClean="0">
                <a:latin typeface="Calibri" pitchFamily="34" charset="0"/>
              </a:rPr>
              <a:t>како</a:t>
            </a:r>
            <a:r>
              <a:rPr lang="ru-RU" sz="1500" dirty="0" smtClean="0">
                <a:latin typeface="Calibri" pitchFamily="34" charset="0"/>
              </a:rPr>
              <a:t>- </a:t>
            </a:r>
            <a:r>
              <a:rPr lang="ru-RU" sz="1500" dirty="0">
                <a:latin typeface="Calibri" pitchFamily="34" charset="0"/>
              </a:rPr>
              <a:t>либо аналитической информации о механизмах формирования небалансов в РСВ, БР и КОМ</a:t>
            </a:r>
          </a:p>
          <a:p>
            <a:pPr>
              <a:buClr>
                <a:srgbClr val="FF0000"/>
              </a:buClr>
              <a:buSzPct val="150000"/>
              <a:buFont typeface="Calibri" pitchFamily="34" charset="0"/>
              <a:buChar char="×"/>
            </a:pPr>
            <a:r>
              <a:rPr lang="ru-RU" sz="1500" dirty="0">
                <a:latin typeface="Calibri" pitchFamily="34" charset="0"/>
              </a:rPr>
              <a:t>Фактическое отсутствие мер по снижению</a:t>
            </a:r>
          </a:p>
          <a:p>
            <a:pPr>
              <a:buFont typeface="Arial" charset="0"/>
              <a:buNone/>
            </a:pPr>
            <a:endParaRPr lang="ru-RU" sz="600" dirty="0">
              <a:latin typeface="Calibri" pitchFamily="34" charset="0"/>
            </a:endParaRPr>
          </a:p>
          <a:p>
            <a:pPr>
              <a:buFont typeface="Arial" charset="0"/>
              <a:buNone/>
            </a:pPr>
            <a:endParaRPr lang="ru-RU" sz="1700" b="1" dirty="0">
              <a:latin typeface="Calibri" pitchFamily="34" charset="0"/>
            </a:endParaRPr>
          </a:p>
          <a:p>
            <a:pPr>
              <a:buFont typeface="Arial" charset="0"/>
              <a:buNone/>
            </a:pPr>
            <a:r>
              <a:rPr lang="ru-RU" sz="1700" b="1" dirty="0">
                <a:latin typeface="Calibri" pitchFamily="34" charset="0"/>
              </a:rPr>
              <a:t>Отсутствие контроля за деятельностью Системного оператора</a:t>
            </a:r>
          </a:p>
          <a:p>
            <a:pPr>
              <a:buClr>
                <a:srgbClr val="FF0000"/>
              </a:buClr>
              <a:buSzPct val="150000"/>
              <a:buFont typeface="Calibri" pitchFamily="34" charset="0"/>
              <a:buChar char="×"/>
            </a:pPr>
            <a:r>
              <a:rPr lang="ru-RU" sz="1400" dirty="0">
                <a:latin typeface="Calibri" pitchFamily="34" charset="0"/>
              </a:rPr>
              <a:t>Непрозрачный механизм определения коэффициента фактического наличия (резервирования) мощности</a:t>
            </a:r>
          </a:p>
          <a:p>
            <a:pPr>
              <a:buFont typeface="Arial" charset="0"/>
              <a:buNone/>
            </a:pPr>
            <a:endParaRPr lang="ru-RU" sz="600" dirty="0">
              <a:latin typeface="Calibri" pitchFamily="34" charset="0"/>
            </a:endParaRPr>
          </a:p>
          <a:p>
            <a:pPr>
              <a:buFont typeface="Arial" charset="0"/>
              <a:buNone/>
            </a:pPr>
            <a:endParaRPr lang="ru-RU" sz="1700" b="1" dirty="0">
              <a:latin typeface="Calibri" pitchFamily="34" charset="0"/>
            </a:endParaRPr>
          </a:p>
          <a:p>
            <a:pPr>
              <a:buFont typeface="Arial" charset="0"/>
              <a:buNone/>
            </a:pPr>
            <a:r>
              <a:rPr lang="ru-RU" sz="1700" b="1" dirty="0">
                <a:latin typeface="Calibri" pitchFamily="34" charset="0"/>
              </a:rPr>
              <a:t>Ограниченный доступ к информации</a:t>
            </a:r>
          </a:p>
          <a:p>
            <a:pPr>
              <a:buClr>
                <a:srgbClr val="FF0000"/>
              </a:buClr>
              <a:buSzPct val="150000"/>
              <a:buFont typeface="Calibri" pitchFamily="34" charset="0"/>
              <a:buChar char="×"/>
            </a:pPr>
            <a:r>
              <a:rPr lang="ru-RU" sz="1400" dirty="0">
                <a:latin typeface="Calibri" pitchFamily="34" charset="0"/>
              </a:rPr>
              <a:t>Отсутствие данных о параметрах, используемых в </a:t>
            </a:r>
            <a:r>
              <a:rPr lang="ru-RU" sz="1400" dirty="0" smtClean="0">
                <a:latin typeface="Calibri" pitchFamily="34" charset="0"/>
              </a:rPr>
              <a:t>расчетах, </a:t>
            </a:r>
            <a:r>
              <a:rPr lang="ru-RU" sz="1400" dirty="0">
                <a:latin typeface="Calibri" pitchFamily="34" charset="0"/>
              </a:rPr>
              <a:t>о ремонтах сетей и генерирующих объектов, системных </a:t>
            </a:r>
            <a:r>
              <a:rPr lang="ru-RU" sz="1400" dirty="0" smtClean="0">
                <a:latin typeface="Calibri" pitchFamily="34" charset="0"/>
              </a:rPr>
              <a:t>ограничениях</a:t>
            </a:r>
            <a:endParaRPr lang="ru-RU" sz="1400" dirty="0">
              <a:latin typeface="Calibri" pitchFamily="34" charset="0"/>
            </a:endParaRPr>
          </a:p>
          <a:p>
            <a:pPr>
              <a:buClr>
                <a:srgbClr val="FF0000"/>
              </a:buClr>
              <a:buSzPct val="150000"/>
              <a:buFont typeface="Calibri" pitchFamily="34" charset="0"/>
              <a:buChar char="×"/>
            </a:pPr>
            <a:r>
              <a:rPr lang="ru-RU" sz="1400" dirty="0">
                <a:latin typeface="Calibri" pitchFamily="34" charset="0"/>
              </a:rPr>
              <a:t>Запутанность и неоднозначность регламентов.</a:t>
            </a:r>
          </a:p>
          <a:p>
            <a:pPr>
              <a:buClr>
                <a:srgbClr val="FF0000"/>
              </a:buClr>
              <a:buSzPct val="150000"/>
              <a:buFont typeface="Calibri" pitchFamily="34" charset="0"/>
              <a:buNone/>
            </a:pPr>
            <a:endParaRPr lang="ru-RU" sz="1400" dirty="0">
              <a:latin typeface="Calibri" pitchFamily="34" charset="0"/>
            </a:endParaRPr>
          </a:p>
          <a:p>
            <a:pPr>
              <a:buFont typeface="Arial" charset="0"/>
              <a:buNone/>
            </a:pPr>
            <a:endParaRPr lang="ru-RU" sz="1400" dirty="0">
              <a:latin typeface="Calibri" pitchFamily="34" charset="0"/>
            </a:endParaRPr>
          </a:p>
          <a:p>
            <a:pPr>
              <a:buFont typeface="Arial" charset="0"/>
              <a:buNone/>
            </a:pPr>
            <a:endParaRPr lang="ru-RU" sz="2000" b="1" dirty="0">
              <a:latin typeface="Calibri" pitchFamily="34" charset="0"/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867842" y="1505670"/>
          <a:ext cx="2952328" cy="360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8" name="Прямая соединительная линия 17"/>
          <p:cNvCxnSpPr/>
          <p:nvPr/>
        </p:nvCxnSpPr>
        <p:spPr>
          <a:xfrm>
            <a:off x="4643438" y="590550"/>
            <a:ext cx="0" cy="6048375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трелка вправо 19"/>
          <p:cNvSpPr/>
          <p:nvPr/>
        </p:nvSpPr>
        <p:spPr>
          <a:xfrm>
            <a:off x="4703763" y="2860675"/>
            <a:ext cx="719137" cy="1655763"/>
          </a:xfrm>
          <a:prstGeom prst="rightArrow">
            <a:avLst/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558" name="TextBox 20"/>
          <p:cNvSpPr txBox="1">
            <a:spLocks noChangeArrowheads="1"/>
          </p:cNvSpPr>
          <p:nvPr/>
        </p:nvSpPr>
        <p:spPr bwMode="auto">
          <a:xfrm>
            <a:off x="5422900" y="1223229"/>
            <a:ext cx="3395662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ru-RU" sz="1600" dirty="0" smtClean="0">
                <a:latin typeface="Calibri" pitchFamily="34" charset="0"/>
              </a:rPr>
              <a:t>Раскрытие </a:t>
            </a:r>
            <a:r>
              <a:rPr lang="ru-RU" sz="1600" dirty="0">
                <a:latin typeface="Calibri" pitchFamily="34" charset="0"/>
              </a:rPr>
              <a:t>полной информации по расчетам и составляющим цен на оптовом рынке, предоставление ежемесячных подробных аналитических  отчетов о работе рынка,  обеспечение понятного и прозрачного </a:t>
            </a:r>
            <a:r>
              <a:rPr lang="ru-RU" sz="1600" dirty="0" smtClean="0">
                <a:latin typeface="Calibri" pitchFamily="34" charset="0"/>
              </a:rPr>
              <a:t>ценообразования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latin typeface="Calibri" pitchFamily="34" charset="0"/>
              </a:rPr>
              <a:t>Мониторинг </a:t>
            </a:r>
            <a:r>
              <a:rPr lang="ru-RU" sz="1600" dirty="0">
                <a:latin typeface="Calibri" pitchFamily="34" charset="0"/>
              </a:rPr>
              <a:t>за деятельностью системного </a:t>
            </a:r>
            <a:r>
              <a:rPr lang="ru-RU" sz="1600" dirty="0" smtClean="0">
                <a:latin typeface="Calibri" pitchFamily="34" charset="0"/>
              </a:rPr>
              <a:t>оператора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A7318-BD7E-4D92-8503-5C830C91442E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b="1" dirty="0" smtClean="0"/>
              <a:t>Что </a:t>
            </a:r>
            <a:r>
              <a:rPr lang="ru-RU" sz="3600" b="1" smtClean="0"/>
              <a:t>необходимо предпринять?</a:t>
            </a:r>
          </a:p>
        </p:txBody>
      </p:sp>
      <p:sp>
        <p:nvSpPr>
          <p:cNvPr id="307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Найти баланс интересов производителей и покупателей электрической энергии и мощности, а также других субъектов оптового и розничного рынков</a:t>
            </a:r>
          </a:p>
          <a:p>
            <a:pPr eaLnBrk="1" hangingPunct="1"/>
            <a:r>
              <a:rPr lang="ru-RU" dirty="0" smtClean="0"/>
              <a:t>Снизить влияние на отрасль «ручного управления» со стороны государства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6637F7-0B2E-4BF9-A451-362F86E8907B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30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5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849313"/>
          </a:xfrm>
        </p:spPr>
        <p:txBody>
          <a:bodyPr/>
          <a:lstStyle/>
          <a:p>
            <a:pPr algn="r"/>
            <a:r>
              <a:rPr lang="ru-RU" sz="3200" b="1" smtClean="0"/>
              <a:t>Цели НП «Совет рынка»</a:t>
            </a:r>
            <a:br>
              <a:rPr lang="ru-RU" sz="3200" b="1" smtClean="0"/>
            </a:br>
            <a:r>
              <a:rPr lang="ru-RU" sz="3200" b="1" smtClean="0"/>
              <a:t> в соответствии с Законом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68313" y="1268413"/>
            <a:ext cx="3897312" cy="4857750"/>
          </a:xfrm>
        </p:spPr>
        <p:txBody>
          <a:bodyPr>
            <a:normAutofit fontScale="62500" lnSpcReduction="20000"/>
          </a:bodyPr>
          <a:lstStyle/>
          <a:p>
            <a:pPr marL="0" indent="0">
              <a:buFont typeface="Arial" pitchFamily="34" charset="0"/>
              <a:buNone/>
              <a:defRPr/>
            </a:pPr>
            <a:endParaRPr lang="ru-RU" sz="2800" dirty="0" smtClean="0"/>
          </a:p>
          <a:p>
            <a:pPr>
              <a:defRPr/>
            </a:pPr>
            <a:r>
              <a:rPr lang="ru-RU" sz="2800" dirty="0" smtClean="0"/>
              <a:t>Обеспечение функционирования коммерческой инфраструктуры рынка, эффективной взаимосвязи оптового и розничного рынка</a:t>
            </a:r>
          </a:p>
          <a:p>
            <a:pPr>
              <a:defRPr/>
            </a:pPr>
            <a:r>
              <a:rPr lang="ru-RU" sz="2800" dirty="0" smtClean="0"/>
              <a:t>Формирование благоприятных условий для привлечения инвестиций в электроэнергетику</a:t>
            </a:r>
          </a:p>
          <a:p>
            <a:pPr>
              <a:defRPr/>
            </a:pPr>
            <a:r>
              <a:rPr lang="ru-RU" sz="2800" dirty="0" smtClean="0"/>
              <a:t>Наличие общей позиции участников оптового и розничного рынков при разработке нормативных документов</a:t>
            </a:r>
            <a:endParaRPr lang="ru-RU" sz="2800" dirty="0"/>
          </a:p>
          <a:p>
            <a:pPr>
              <a:defRPr/>
            </a:pPr>
            <a:r>
              <a:rPr lang="ru-RU" sz="2800" dirty="0" smtClean="0"/>
              <a:t>Организация на основе саморегулирования эффективной системы оптовой и розничной торговли электроэнергией, мощностью, иными товарами и услугами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643438" y="1268413"/>
            <a:ext cx="0" cy="537051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Стрелка вправо 5"/>
          <p:cNvSpPr/>
          <p:nvPr/>
        </p:nvSpPr>
        <p:spPr>
          <a:xfrm>
            <a:off x="4703763" y="2860675"/>
            <a:ext cx="719137" cy="1655763"/>
          </a:xfrm>
          <a:prstGeom prst="rightArrow">
            <a:avLst/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30888" y="1573213"/>
            <a:ext cx="2808287" cy="96202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 dirty="0"/>
          </a:p>
          <a:p>
            <a:pPr algn="ctr">
              <a:defRPr/>
            </a:pPr>
            <a:r>
              <a:rPr lang="ru-RU" dirty="0"/>
              <a:t>Достигнута частично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21363" y="2565400"/>
            <a:ext cx="2808287" cy="96202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 dirty="0"/>
          </a:p>
          <a:p>
            <a:pPr algn="ctr">
              <a:defRPr/>
            </a:pPr>
            <a:r>
              <a:rPr lang="ru-RU" dirty="0"/>
              <a:t>Достигнута частично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821363" y="3554413"/>
            <a:ext cx="2808287" cy="96202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 dirty="0"/>
          </a:p>
          <a:p>
            <a:pPr algn="ctr">
              <a:defRPr/>
            </a:pPr>
            <a:r>
              <a:rPr lang="ru-RU" dirty="0"/>
              <a:t>Не достигнута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821363" y="4533900"/>
            <a:ext cx="2808287" cy="96202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 dirty="0"/>
          </a:p>
          <a:p>
            <a:pPr algn="ctr">
              <a:defRPr/>
            </a:pPr>
            <a:r>
              <a:rPr lang="ru-RU" dirty="0"/>
              <a:t>Достигнута частично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6637F7-0B2E-4BF9-A451-362F86E8907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54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000" dirty="0"/>
              <a:t>У</a:t>
            </a:r>
            <a:r>
              <a:rPr lang="en-US" sz="2000" dirty="0" smtClean="0"/>
              <a:t>c</a:t>
            </a:r>
            <a:r>
              <a:rPr lang="ru-RU" sz="2000" dirty="0" err="1" smtClean="0"/>
              <a:t>иление</a:t>
            </a:r>
            <a:r>
              <a:rPr lang="ru-RU" sz="2000" dirty="0" smtClean="0"/>
              <a:t> </a:t>
            </a:r>
            <a:r>
              <a:rPr lang="ru-RU" sz="2000" dirty="0"/>
              <a:t>роли членов Партнерства в принятии ключевых решений, выстраивание диалога</a:t>
            </a:r>
            <a:r>
              <a:rPr lang="en-US" sz="2000" dirty="0"/>
              <a:t> </a:t>
            </a:r>
            <a:r>
              <a:rPr lang="ru-RU" sz="2000" dirty="0"/>
              <a:t>между членами </a:t>
            </a:r>
            <a:r>
              <a:rPr lang="ru-RU" sz="2000" dirty="0" smtClean="0"/>
              <a:t>Партнерства и с государственными органами</a:t>
            </a:r>
            <a:endParaRPr lang="ru-RU" sz="2000" dirty="0"/>
          </a:p>
          <a:p>
            <a:pPr eaLnBrk="1" hangingPunct="1"/>
            <a:r>
              <a:rPr lang="ru-RU" sz="2000" dirty="0"/>
              <a:t>Активизация деятельности по созданию благоприятных условий для привлечения инвестиций в отрасль</a:t>
            </a:r>
          </a:p>
          <a:p>
            <a:pPr eaLnBrk="1" hangingPunct="1"/>
            <a:r>
              <a:rPr lang="ru-RU" sz="2000" dirty="0"/>
              <a:t>Организация эффективной взаимосвязи оптового и розничного рынков</a:t>
            </a:r>
          </a:p>
          <a:p>
            <a:pPr eaLnBrk="1" hangingPunct="1"/>
            <a:r>
              <a:rPr lang="ru-RU" sz="2000" dirty="0" smtClean="0"/>
              <a:t>Сокращение сроков и упрощение регламентных процедур</a:t>
            </a:r>
          </a:p>
          <a:p>
            <a:pPr eaLnBrk="1" hangingPunct="1"/>
            <a:r>
              <a:rPr lang="ru-RU" sz="2000" dirty="0" smtClean="0"/>
              <a:t>Оптимизация системы управления, повышение прозрачности и снижение затрат</a:t>
            </a:r>
          </a:p>
          <a:p>
            <a:pPr eaLnBrk="1" hangingPunct="1"/>
            <a:r>
              <a:rPr lang="ru-RU" sz="2000" dirty="0" smtClean="0"/>
              <a:t>Более полное раскрытие информации о работе рынка</a:t>
            </a:r>
          </a:p>
          <a:p>
            <a:pPr eaLnBrk="1" hangingPunct="1"/>
            <a:endParaRPr lang="ru-RU" sz="2400" dirty="0" smtClean="0"/>
          </a:p>
        </p:txBody>
      </p:sp>
      <p:sp>
        <p:nvSpPr>
          <p:cNvPr id="18434" name="Заголовок 5"/>
          <p:cNvSpPr>
            <a:spLocks/>
          </p:cNvSpPr>
          <p:nvPr/>
        </p:nvSpPr>
        <p:spPr bwMode="auto">
          <a:xfrm>
            <a:off x="914400" y="0"/>
            <a:ext cx="822960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r>
              <a:rPr lang="ru-RU" sz="3200" b="1" dirty="0" smtClean="0">
                <a:latin typeface="Calibri" pitchFamily="34" charset="0"/>
              </a:rPr>
              <a:t>Необходимые изменения</a:t>
            </a:r>
          </a:p>
          <a:p>
            <a:pPr algn="r"/>
            <a:r>
              <a:rPr lang="ru-RU" sz="3200" b="1" dirty="0" smtClean="0">
                <a:latin typeface="Calibri" pitchFamily="34" charset="0"/>
              </a:rPr>
              <a:t>в работе НП «Совет рынка»</a:t>
            </a:r>
            <a:endParaRPr lang="ru-RU" sz="3200" b="1" dirty="0">
              <a:latin typeface="Calibri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6637F7-0B2E-4BF9-A451-362F86E8907B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6"/>
          <p:cNvSpPr txBox="1">
            <a:spLocks/>
          </p:cNvSpPr>
          <p:nvPr/>
        </p:nvSpPr>
        <p:spPr bwMode="auto">
          <a:xfrm>
            <a:off x="179388" y="849313"/>
            <a:ext cx="4464050" cy="5892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ru-RU" sz="2000" b="1" dirty="0" smtClean="0"/>
              <a:t>Состав Наблюдательного совета Партнерства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ru-RU" sz="2000" b="1" dirty="0" smtClean="0"/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ru-RU" sz="2000" b="1" dirty="0" smtClean="0"/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ru-RU" sz="2000" b="1" dirty="0" smtClean="0"/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ru-RU" sz="800" dirty="0" smtClean="0"/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ru-RU" sz="1500" dirty="0" smtClean="0"/>
              <a:t>Представители Государства и инфраструктурных организаций составляют большинство в Наблюдательном совете.</a:t>
            </a:r>
            <a:endParaRPr lang="ru-RU" sz="1500" dirty="0"/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ru-RU" sz="600" dirty="0"/>
          </a:p>
          <a:p>
            <a:pPr marL="285750" indent="-285750">
              <a:buClr>
                <a:srgbClr val="FF0000"/>
              </a:buClr>
              <a:buSzPct val="150000"/>
              <a:buFont typeface="Calibri" pitchFamily="34" charset="0"/>
              <a:buChar char="×"/>
              <a:defRPr/>
            </a:pPr>
            <a:r>
              <a:rPr lang="ru-RU" sz="1500" dirty="0"/>
              <a:t>Позиция исполнительного аппарата представляется как позиция членов </a:t>
            </a:r>
            <a:r>
              <a:rPr lang="ru-RU" sz="1500" dirty="0" smtClean="0"/>
              <a:t>Партнерства</a:t>
            </a:r>
          </a:p>
          <a:p>
            <a:pPr marL="285750" indent="-285750">
              <a:buClr>
                <a:srgbClr val="FF0000"/>
              </a:buClr>
              <a:buSzPct val="150000"/>
              <a:buFont typeface="Calibri" pitchFamily="34" charset="0"/>
              <a:buChar char="×"/>
              <a:defRPr/>
            </a:pPr>
            <a:r>
              <a:rPr lang="ru-RU" sz="1500" dirty="0" smtClean="0"/>
              <a:t>Мнение большинства не учитывается</a:t>
            </a:r>
            <a:endParaRPr lang="ru-RU" sz="1500" dirty="0"/>
          </a:p>
          <a:p>
            <a:pPr>
              <a:buFont typeface="Arial" charset="0"/>
              <a:buNone/>
              <a:defRPr/>
            </a:pPr>
            <a:endParaRPr lang="ru-RU" sz="600" b="1" dirty="0"/>
          </a:p>
          <a:p>
            <a:pPr>
              <a:buFont typeface="Arial" charset="0"/>
              <a:buNone/>
              <a:defRPr/>
            </a:pPr>
            <a:r>
              <a:rPr lang="ru-RU" sz="1500" dirty="0"/>
              <a:t>Инициативы участников не принимаются во внимание исполнительным </a:t>
            </a:r>
            <a:r>
              <a:rPr lang="ru-RU" sz="1500" dirty="0" smtClean="0"/>
              <a:t>аппаратом:</a:t>
            </a:r>
            <a:endParaRPr lang="en-US" sz="1500" dirty="0"/>
          </a:p>
          <a:p>
            <a:pPr marL="285750" indent="-285750">
              <a:buClr>
                <a:srgbClr val="FF0000"/>
              </a:buClr>
              <a:buSzPct val="150000"/>
              <a:buFont typeface="Calibri" pitchFamily="34" charset="0"/>
              <a:buChar char="×"/>
              <a:defRPr/>
            </a:pPr>
            <a:r>
              <a:rPr lang="ru-RU" sz="1500" dirty="0"/>
              <a:t>Разработка Порядка получения статуса – создана Рабочая группа – Исполнительный аппарат вынес вопрос на голосование Наблюдательного совета без обсуждения на рабочей </a:t>
            </a:r>
            <a:r>
              <a:rPr lang="ru-RU" sz="1500" dirty="0" smtClean="0"/>
              <a:t>группе</a:t>
            </a:r>
            <a:endParaRPr lang="ru-RU" sz="1500" dirty="0"/>
          </a:p>
          <a:p>
            <a:pPr marL="285750" indent="-285750">
              <a:buClr>
                <a:srgbClr val="FF0000"/>
              </a:buClr>
              <a:buSzPct val="150000"/>
              <a:buFont typeface="Calibri" pitchFamily="34" charset="0"/>
              <a:buChar char="×"/>
              <a:defRPr/>
            </a:pPr>
            <a:r>
              <a:rPr lang="ru-RU" sz="1500" dirty="0"/>
              <a:t>Изменение концепции СДД – Исполнительным аппаратом </a:t>
            </a:r>
            <a:r>
              <a:rPr lang="ru-RU" sz="1500" dirty="0" smtClean="0"/>
              <a:t>были привлечены </a:t>
            </a:r>
            <a:r>
              <a:rPr lang="ru-RU" sz="1500" dirty="0"/>
              <a:t>внешние консультанты – </a:t>
            </a:r>
            <a:r>
              <a:rPr lang="ru-RU" sz="1500" dirty="0" smtClean="0"/>
              <a:t>окончательные </a:t>
            </a:r>
            <a:r>
              <a:rPr lang="ru-RU" sz="1500" dirty="0"/>
              <a:t>итоги их работы не представлены </a:t>
            </a:r>
            <a:r>
              <a:rPr lang="ru-RU" sz="1500" dirty="0" smtClean="0"/>
              <a:t>участникам</a:t>
            </a:r>
            <a:endParaRPr lang="ru-RU" sz="1500" dirty="0"/>
          </a:p>
          <a:p>
            <a:pPr>
              <a:buFont typeface="Arial" charset="0"/>
              <a:buNone/>
              <a:defRPr/>
            </a:pPr>
            <a:endParaRPr lang="ru-RU" sz="2000" b="1" dirty="0"/>
          </a:p>
          <a:p>
            <a:pPr>
              <a:buFont typeface="Arial" charset="0"/>
              <a:buNone/>
              <a:defRPr/>
            </a:pPr>
            <a:endParaRPr lang="ru-RU" sz="2000" b="1" dirty="0"/>
          </a:p>
        </p:txBody>
      </p:sp>
      <p:sp>
        <p:nvSpPr>
          <p:cNvPr id="24578" name="Заголовок 5"/>
          <p:cNvSpPr txBox="1">
            <a:spLocks/>
          </p:cNvSpPr>
          <p:nvPr/>
        </p:nvSpPr>
        <p:spPr bwMode="auto">
          <a:xfrm>
            <a:off x="949325" y="-1"/>
            <a:ext cx="822960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r">
              <a:spcBef>
                <a:spcPct val="20000"/>
              </a:spcBef>
            </a:pPr>
            <a:r>
              <a:rPr lang="ru-RU" sz="2800" b="1" dirty="0">
                <a:solidFill>
                  <a:prstClr val="black"/>
                </a:solidFill>
                <a:latin typeface="+mj-lt"/>
              </a:rPr>
              <a:t>У</a:t>
            </a:r>
            <a:r>
              <a:rPr lang="en-US" sz="2800" b="1" dirty="0">
                <a:solidFill>
                  <a:prstClr val="black"/>
                </a:solidFill>
                <a:latin typeface="+mj-lt"/>
              </a:rPr>
              <a:t>c</a:t>
            </a:r>
            <a:r>
              <a:rPr lang="ru-RU" sz="2800" b="1" dirty="0" err="1">
                <a:solidFill>
                  <a:prstClr val="black"/>
                </a:solidFill>
                <a:latin typeface="+mj-lt"/>
              </a:rPr>
              <a:t>иление</a:t>
            </a:r>
            <a:r>
              <a:rPr lang="ru-RU" sz="2800" b="1" dirty="0">
                <a:solidFill>
                  <a:prstClr val="black"/>
                </a:solidFill>
                <a:latin typeface="+mj-lt"/>
              </a:rPr>
              <a:t> роли членов Партнерства в принятии ключевых </a:t>
            </a:r>
            <a:r>
              <a:rPr lang="ru-RU" sz="2800" b="1" dirty="0" smtClean="0">
                <a:solidFill>
                  <a:prstClr val="black"/>
                </a:solidFill>
                <a:latin typeface="+mj-lt"/>
              </a:rPr>
              <a:t>решений</a:t>
            </a:r>
            <a:endParaRPr lang="ru-RU" sz="2800" b="1" dirty="0">
              <a:solidFill>
                <a:prstClr val="black"/>
              </a:solidFill>
              <a:latin typeface="+mj-lt"/>
            </a:endParaRPr>
          </a:p>
        </p:txBody>
      </p:sp>
      <p:grpSp>
        <p:nvGrpSpPr>
          <p:cNvPr id="24579" name="Группа 16"/>
          <p:cNvGrpSpPr>
            <a:grpSpLocks/>
          </p:cNvGrpSpPr>
          <p:nvPr/>
        </p:nvGrpSpPr>
        <p:grpSpPr bwMode="auto">
          <a:xfrm>
            <a:off x="539750" y="1557338"/>
            <a:ext cx="1252538" cy="962025"/>
            <a:chOff x="14809" y="144017"/>
            <a:chExt cx="1180480" cy="962065"/>
          </a:xfrm>
        </p:grpSpPr>
        <p:sp>
          <p:nvSpPr>
            <p:cNvPr id="2" name="Скругленный прямоугольник 17"/>
            <p:cNvSpPr/>
            <p:nvPr/>
          </p:nvSpPr>
          <p:spPr>
            <a:xfrm>
              <a:off x="14809" y="144017"/>
              <a:ext cx="1180480" cy="96206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Скругленный прямоугольник 4"/>
            <p:cNvSpPr/>
            <p:nvPr/>
          </p:nvSpPr>
          <p:spPr>
            <a:xfrm>
              <a:off x="43237" y="172593"/>
              <a:ext cx="1123625" cy="9049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5720" rIns="4572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200" dirty="0"/>
                <a:t>8</a:t>
              </a:r>
            </a:p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200" dirty="0"/>
                <a:t>Представителей продавцов и покупателей</a:t>
              </a:r>
            </a:p>
          </p:txBody>
        </p:sp>
      </p:grpSp>
      <p:grpSp>
        <p:nvGrpSpPr>
          <p:cNvPr id="24580" name="Группа 22"/>
          <p:cNvGrpSpPr>
            <a:grpSpLocks/>
          </p:cNvGrpSpPr>
          <p:nvPr/>
        </p:nvGrpSpPr>
        <p:grpSpPr bwMode="auto">
          <a:xfrm>
            <a:off x="2268538" y="1341438"/>
            <a:ext cx="1512887" cy="1390650"/>
            <a:chOff x="1689308" y="0"/>
            <a:chExt cx="1263019" cy="962065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1689308" y="0"/>
              <a:ext cx="1263019" cy="96206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Скругленный прямоугольник 4"/>
            <p:cNvSpPr/>
            <p:nvPr/>
          </p:nvSpPr>
          <p:spPr>
            <a:xfrm>
              <a:off x="1717139" y="28554"/>
              <a:ext cx="1207357" cy="9049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5720" rIns="4572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chemeClr val="bg1"/>
                  </a:solidFill>
                </a:rPr>
                <a:t>12</a:t>
              </a:r>
            </a:p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schemeClr val="bg1"/>
                  </a:solidFill>
                </a:rPr>
                <a:t>Представителей государства и инфраструктуры</a:t>
              </a:r>
            </a:p>
          </p:txBody>
        </p:sp>
      </p:grpSp>
      <p:cxnSp>
        <p:nvCxnSpPr>
          <p:cNvPr id="18" name="Прямая соединительная линия 17"/>
          <p:cNvCxnSpPr/>
          <p:nvPr/>
        </p:nvCxnSpPr>
        <p:spPr>
          <a:xfrm>
            <a:off x="4643438" y="590550"/>
            <a:ext cx="0" cy="6048375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трелка вправо 19"/>
          <p:cNvSpPr/>
          <p:nvPr/>
        </p:nvSpPr>
        <p:spPr>
          <a:xfrm>
            <a:off x="4703763" y="2860675"/>
            <a:ext cx="719137" cy="1655763"/>
          </a:xfrm>
          <a:prstGeom prst="rightArrow">
            <a:avLst/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583" name="TextBox 9"/>
          <p:cNvSpPr txBox="1">
            <a:spLocks noChangeArrowheads="1"/>
          </p:cNvSpPr>
          <p:nvPr/>
        </p:nvSpPr>
        <p:spPr bwMode="auto">
          <a:xfrm>
            <a:off x="5580063" y="1196975"/>
            <a:ext cx="3395662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ru-RU" sz="1600" dirty="0">
                <a:latin typeface="Calibri" pitchFamily="34" charset="0"/>
              </a:rPr>
              <a:t>Введение процедуры тайного голосования на выборах Председателя Правления, членов Правления и Наблюдательного Совета Партнерства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>
                <a:latin typeface="Calibri" pitchFamily="34" charset="0"/>
              </a:rPr>
              <a:t>Руководствоваться позицией членов Партнерства при подготовке позиции НП по ключевым вопросам</a:t>
            </a:r>
            <a:endParaRPr lang="ru-RU" sz="1600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latin typeface="Calibri" pitchFamily="34" charset="0"/>
              </a:rPr>
              <a:t>Усилить роль </a:t>
            </a:r>
            <a:r>
              <a:rPr lang="ru-RU" sz="1600" dirty="0">
                <a:latin typeface="Calibri" pitchFamily="34" charset="0"/>
              </a:rPr>
              <a:t>Партнерства </a:t>
            </a:r>
            <a:r>
              <a:rPr lang="ru-RU" sz="1600" dirty="0" smtClean="0">
                <a:latin typeface="Calibri" pitchFamily="34" charset="0"/>
              </a:rPr>
              <a:t>в </a:t>
            </a:r>
            <a:r>
              <a:rPr lang="ru-RU" sz="1600" dirty="0">
                <a:latin typeface="Calibri" pitchFamily="34" charset="0"/>
              </a:rPr>
              <a:t>установлении диалога между продавцами и покупателями оптового рынка, а также между участниками рынка и </a:t>
            </a:r>
            <a:r>
              <a:rPr lang="ru-RU" sz="1600" dirty="0" smtClean="0">
                <a:latin typeface="Calibri" pitchFamily="34" charset="0"/>
              </a:rPr>
              <a:t>государством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latin typeface="Calibri" pitchFamily="34" charset="0"/>
              </a:rPr>
              <a:t>Более широкое привлечение к работе Партнерства профессиональных </a:t>
            </a:r>
            <a:r>
              <a:rPr lang="ru-RU" sz="1600" smtClean="0">
                <a:latin typeface="Calibri" pitchFamily="34" charset="0"/>
              </a:rPr>
              <a:t>отраслевых объединений </a:t>
            </a:r>
            <a:r>
              <a:rPr lang="ru-RU" sz="1600" dirty="0" smtClean="0">
                <a:latin typeface="Calibri" pitchFamily="34" charset="0"/>
              </a:rPr>
              <a:t>потребителей, производителей, гарантирующих поставщиков и сбытовых компаний</a:t>
            </a:r>
            <a:endParaRPr lang="ru-RU" sz="1600" dirty="0">
              <a:latin typeface="Calibri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A7318-BD7E-4D92-8503-5C830C91442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60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5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24744"/>
          </a:xfrm>
        </p:spPr>
        <p:txBody>
          <a:bodyPr/>
          <a:lstStyle/>
          <a:p>
            <a:pPr marL="342900" lvl="0" indent="-342900" algn="r" eaLnBrk="1" hangingPunct="1">
              <a:spcBef>
                <a:spcPct val="20000"/>
              </a:spcBef>
            </a:pPr>
            <a:r>
              <a:rPr lang="ru-RU" sz="2800" b="1" dirty="0">
                <a:solidFill>
                  <a:prstClr val="black"/>
                </a:solidFill>
                <a:ea typeface="+mn-ea"/>
                <a:cs typeface="+mn-cs"/>
              </a:rPr>
              <a:t>Активизация деятельности по созданию благоприятных условий для привлечения инвестиций в отрасль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76094"/>
              </p:ext>
            </p:extLst>
          </p:nvPr>
        </p:nvGraphicFramePr>
        <p:xfrm>
          <a:off x="395288" y="1709738"/>
          <a:ext cx="3816351" cy="1984372"/>
        </p:xfrm>
        <a:graphic>
          <a:graphicData uri="http://schemas.openxmlformats.org/drawingml/2006/table">
            <a:tbl>
              <a:tblPr/>
              <a:tblGrid>
                <a:gridCol w="897965"/>
                <a:gridCol w="1122456"/>
                <a:gridCol w="860147"/>
                <a:gridCol w="935783"/>
              </a:tblGrid>
              <a:tr h="32309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Год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ДПМ 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тепл</a:t>
                      </a:r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.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АЭС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ГЭС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0766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2010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4421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1000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109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66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2011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3247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1021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66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2012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3409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1000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2078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66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2013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4004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2369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1777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66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2014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5500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1980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66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2015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2443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1199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66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2016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420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2320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66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Итого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23444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9868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4985 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643438" y="1268413"/>
            <a:ext cx="0" cy="537051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Стрелка вправо 5"/>
          <p:cNvSpPr/>
          <p:nvPr/>
        </p:nvSpPr>
        <p:spPr>
          <a:xfrm>
            <a:off x="4703763" y="2860675"/>
            <a:ext cx="719137" cy="1655763"/>
          </a:xfrm>
          <a:prstGeom prst="rightArrow">
            <a:avLst/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274" name="Прямоугольник 10"/>
          <p:cNvSpPr>
            <a:spLocks noChangeArrowheads="1"/>
          </p:cNvSpPr>
          <p:nvPr/>
        </p:nvSpPr>
        <p:spPr bwMode="auto">
          <a:xfrm>
            <a:off x="131763" y="946150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pitchFamily="34" charset="0"/>
              <a:buNone/>
            </a:pPr>
            <a:r>
              <a:rPr lang="ru-RU" b="1" dirty="0"/>
              <a:t>Объемы обязательной покупки мощности на рынке до 2016г</a:t>
            </a:r>
            <a:r>
              <a:rPr lang="ru-RU" b="1" dirty="0" smtClean="0"/>
              <a:t>.(МВт)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792" y="4365104"/>
            <a:ext cx="4379912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FF0000"/>
              </a:buClr>
              <a:buSzPct val="150000"/>
              <a:buFont typeface="Calibri" pitchFamily="34" charset="0"/>
              <a:buChar char="×"/>
              <a:defRPr/>
            </a:pPr>
            <a:r>
              <a:rPr lang="ru-RU" dirty="0"/>
              <a:t> </a:t>
            </a:r>
            <a:r>
              <a:rPr lang="ru-RU" sz="1600" dirty="0">
                <a:latin typeface="+mn-lt"/>
              </a:rPr>
              <a:t>Отсутствуют стимулы для строительства новых      объектов за исключением ДПМ </a:t>
            </a:r>
          </a:p>
          <a:p>
            <a:pPr>
              <a:buClr>
                <a:srgbClr val="FF0000"/>
              </a:buClr>
              <a:buSzPct val="150000"/>
              <a:buFont typeface="Calibri" pitchFamily="34" charset="0"/>
              <a:buChar char="×"/>
              <a:defRPr/>
            </a:pPr>
            <a:r>
              <a:rPr lang="ru-RU" sz="1600" dirty="0" smtClean="0">
                <a:latin typeface="+mn-lt"/>
              </a:rPr>
              <a:t> </a:t>
            </a:r>
            <a:r>
              <a:rPr lang="ru-RU" sz="1600" dirty="0">
                <a:latin typeface="+mn-lt"/>
              </a:rPr>
              <a:t>Финансирование гос. проектов осуществляется участниками рынка, механизм расходов непрозрачен</a:t>
            </a:r>
          </a:p>
          <a:p>
            <a:pPr>
              <a:buClr>
                <a:srgbClr val="FF0000"/>
              </a:buClr>
              <a:buSzPct val="150000"/>
              <a:buFont typeface="Calibri" pitchFamily="34" charset="0"/>
              <a:buChar char="×"/>
              <a:defRPr/>
            </a:pPr>
            <a:r>
              <a:rPr lang="ru-RU" sz="1600" dirty="0" smtClean="0">
                <a:latin typeface="+mn-lt"/>
              </a:rPr>
              <a:t>Размещение </a:t>
            </a:r>
            <a:r>
              <a:rPr lang="ru-RU" sz="1600" dirty="0">
                <a:latin typeface="+mn-lt"/>
              </a:rPr>
              <a:t>объектов по ДПМ не оптимально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37188" y="1336675"/>
            <a:ext cx="3395662" cy="42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+mn-lt"/>
              </a:rPr>
              <a:t>Установление прозрачных неизменных правил функционирования отрасли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+mn-lt"/>
              </a:rPr>
              <a:t>Обеспечение возможности достоверного долгосрочного прогноза цен на электроэнергию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+mn-lt"/>
              </a:rPr>
              <a:t>Создание единых правил для всех субъектов, отсутствие конкурентных преимуществ возврата инвестиций для отдельных субъектов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+mn-lt"/>
              </a:rPr>
              <a:t>Прозрачность процедуры вывода генерирующих объектов из эксплуатации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+mn-lt"/>
              </a:rPr>
              <a:t>Использование ценовых сигналов рынка как основы для инвестиционных решений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6637F7-0B2E-4BF9-A451-362F86E8907B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3861048"/>
            <a:ext cx="2808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+mj-lt"/>
              </a:rPr>
              <a:t>По данным СО</a:t>
            </a:r>
            <a:endParaRPr lang="ru-RU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68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6"/>
          <p:cNvSpPr txBox="1">
            <a:spLocks/>
          </p:cNvSpPr>
          <p:nvPr/>
        </p:nvSpPr>
        <p:spPr bwMode="auto">
          <a:xfrm>
            <a:off x="149225" y="1141413"/>
            <a:ext cx="4464050" cy="589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ru-RU" sz="2000" b="1" dirty="0" smtClean="0">
                <a:solidFill>
                  <a:prstClr val="black"/>
                </a:solidFill>
              </a:rPr>
              <a:t>Отсутствие взаимосвязи оптового и розничного рынков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ru-RU" sz="800" dirty="0" smtClean="0">
              <a:solidFill>
                <a:prstClr val="black"/>
              </a:solidFill>
            </a:endParaRPr>
          </a:p>
          <a:p>
            <a:pPr marL="285750" indent="-285750">
              <a:buClr>
                <a:srgbClr val="FF0000"/>
              </a:buClr>
              <a:buSzPct val="150000"/>
              <a:buFont typeface="Calibri" pitchFamily="34" charset="0"/>
              <a:buChar char="×"/>
              <a:defRPr/>
            </a:pPr>
            <a:endParaRPr lang="ru-RU" sz="1500" dirty="0" smtClean="0">
              <a:solidFill>
                <a:prstClr val="black"/>
              </a:solidFill>
            </a:endParaRPr>
          </a:p>
          <a:p>
            <a:pPr marL="285750" indent="-285750">
              <a:buClr>
                <a:srgbClr val="FF0000"/>
              </a:buClr>
              <a:buSzPct val="150000"/>
              <a:buFont typeface="Calibri" pitchFamily="34" charset="0"/>
              <a:buChar char="×"/>
              <a:defRPr/>
            </a:pPr>
            <a:r>
              <a:rPr lang="ru-RU" sz="1500" dirty="0" smtClean="0">
                <a:solidFill>
                  <a:prstClr val="black"/>
                </a:solidFill>
              </a:rPr>
              <a:t>Отсутствие конкуренции на розничном рынке</a:t>
            </a:r>
          </a:p>
          <a:p>
            <a:pPr marL="285750" indent="-285750">
              <a:buClr>
                <a:srgbClr val="FF0000"/>
              </a:buClr>
              <a:buSzPct val="150000"/>
              <a:buFont typeface="Calibri" pitchFamily="34" charset="0"/>
              <a:buChar char="×"/>
              <a:defRPr/>
            </a:pPr>
            <a:r>
              <a:rPr lang="ru-RU" sz="1500" dirty="0" smtClean="0">
                <a:solidFill>
                  <a:prstClr val="black"/>
                </a:solidFill>
              </a:rPr>
              <a:t>Неплатежи на рознице транслируются на оптовый рынок</a:t>
            </a:r>
          </a:p>
          <a:p>
            <a:pPr marL="285750" indent="-285750">
              <a:buClr>
                <a:srgbClr val="FF0000"/>
              </a:buClr>
              <a:buSzPct val="150000"/>
              <a:buFont typeface="Calibri" pitchFamily="34" charset="0"/>
              <a:buChar char="×"/>
              <a:defRPr/>
            </a:pPr>
            <a:r>
              <a:rPr lang="ru-RU" sz="1500" dirty="0" smtClean="0">
                <a:solidFill>
                  <a:prstClr val="black"/>
                </a:solidFill>
              </a:rPr>
              <a:t>Отсутствие рычагов давления на цену со стороны спроса на оптовом рынке – нет конкуренции по цене </a:t>
            </a:r>
          </a:p>
          <a:p>
            <a:pPr marL="285750" indent="-285750">
              <a:buClr>
                <a:srgbClr val="FF0000"/>
              </a:buClr>
              <a:buSzPct val="150000"/>
              <a:buFont typeface="Calibri" pitchFamily="34" charset="0"/>
              <a:buChar char="×"/>
              <a:defRPr/>
            </a:pPr>
            <a:r>
              <a:rPr lang="ru-RU" sz="1500" dirty="0" smtClean="0">
                <a:solidFill>
                  <a:prstClr val="black"/>
                </a:solidFill>
              </a:rPr>
              <a:t>Различный порядок оплаты мощности на оптовом и розничном рынке</a:t>
            </a:r>
          </a:p>
          <a:p>
            <a:pPr marL="285750" indent="-285750">
              <a:buClr>
                <a:srgbClr val="FF0000"/>
              </a:buClr>
              <a:buSzPct val="150000"/>
              <a:buFont typeface="Calibri" pitchFamily="34" charset="0"/>
              <a:buChar char="×"/>
              <a:defRPr/>
            </a:pPr>
            <a:r>
              <a:rPr lang="ru-RU" sz="1500" dirty="0" smtClean="0">
                <a:solidFill>
                  <a:prstClr val="black"/>
                </a:solidFill>
              </a:rPr>
              <a:t>Отсутствие единых правил коммерческого учета для розничных потребителей</a:t>
            </a:r>
          </a:p>
          <a:p>
            <a:pPr>
              <a:buClr>
                <a:srgbClr val="FF0000"/>
              </a:buClr>
              <a:buSzPct val="150000"/>
              <a:defRPr/>
            </a:pPr>
            <a:endParaRPr lang="ru-RU" sz="1500" dirty="0" smtClean="0">
              <a:solidFill>
                <a:prstClr val="black"/>
              </a:solidFill>
            </a:endParaRPr>
          </a:p>
          <a:p>
            <a:pPr>
              <a:buFont typeface="Arial" charset="0"/>
              <a:buNone/>
              <a:defRPr/>
            </a:pPr>
            <a:endParaRPr lang="ru-RU" sz="2000" b="1" dirty="0">
              <a:solidFill>
                <a:prstClr val="black"/>
              </a:solidFill>
            </a:endParaRPr>
          </a:p>
          <a:p>
            <a:pPr>
              <a:buFont typeface="Arial" charset="0"/>
              <a:buNone/>
              <a:defRPr/>
            </a:pPr>
            <a:endParaRPr lang="ru-RU" sz="2000" b="1" dirty="0">
              <a:solidFill>
                <a:prstClr val="black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602163" y="947738"/>
            <a:ext cx="0" cy="5538787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трелка вправо 8"/>
          <p:cNvSpPr/>
          <p:nvPr/>
        </p:nvSpPr>
        <p:spPr>
          <a:xfrm>
            <a:off x="4748213" y="2889250"/>
            <a:ext cx="720725" cy="1655763"/>
          </a:xfrm>
          <a:prstGeom prst="rightArrow">
            <a:avLst/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389" name="TextBox 9"/>
          <p:cNvSpPr txBox="1">
            <a:spLocks noChangeArrowheads="1"/>
          </p:cNvSpPr>
          <p:nvPr/>
        </p:nvSpPr>
        <p:spPr bwMode="auto">
          <a:xfrm>
            <a:off x="5492750" y="1125538"/>
            <a:ext cx="3395663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Wingdings" pitchFamily="2" charset="2"/>
              <a:buChar char="ü"/>
              <a:defRPr/>
            </a:pPr>
            <a:r>
              <a:rPr lang="ru-RU" sz="1600" dirty="0" smtClean="0">
                <a:solidFill>
                  <a:prstClr val="black"/>
                </a:solidFill>
              </a:rPr>
              <a:t>Прозрачность и прогнозируемость цен оптового рынка при трансляции на розничный рынок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1600" dirty="0" smtClean="0">
                <a:solidFill>
                  <a:prstClr val="black"/>
                </a:solidFill>
              </a:rPr>
              <a:t>Создание конкурентных механизмов давления на цены на оптовом и розничном рынке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1600" dirty="0" smtClean="0"/>
              <a:t>Организация прямого доступа генерации к потребителям розничного рынка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1600" dirty="0" smtClean="0"/>
              <a:t>Упрощение процедуры доступа на оптовый рынок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1600" dirty="0" smtClean="0"/>
              <a:t>Создание единых условий функционирования ГП и иных сбытовых компаний на оптовом рынке</a:t>
            </a:r>
          </a:p>
          <a:p>
            <a:pPr marL="0" indent="0">
              <a:defRPr/>
            </a:pPr>
            <a:endParaRPr lang="ru-RU" sz="1600" dirty="0"/>
          </a:p>
        </p:txBody>
      </p:sp>
      <p:sp>
        <p:nvSpPr>
          <p:cNvPr id="11270" name="Заголовок 5"/>
          <p:cNvSpPr txBox="1">
            <a:spLocks/>
          </p:cNvSpPr>
          <p:nvPr/>
        </p:nvSpPr>
        <p:spPr bwMode="auto">
          <a:xfrm>
            <a:off x="914400" y="0"/>
            <a:ext cx="822960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ru-RU" sz="2800" b="1" dirty="0">
                <a:solidFill>
                  <a:srgbClr val="000000"/>
                </a:solidFill>
                <a:latin typeface="Calibri" pitchFamily="34" charset="0"/>
              </a:rPr>
              <a:t>Организация эффективной взаимосвязи оптового и розничных рынков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6637F7-0B2E-4BF9-A451-362F86E8907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63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6"/>
          <p:cNvSpPr>
            <a:spLocks noGrp="1"/>
          </p:cNvSpPr>
          <p:nvPr>
            <p:ph idx="4294967295"/>
          </p:nvPr>
        </p:nvSpPr>
        <p:spPr>
          <a:xfrm>
            <a:off x="66673" y="809626"/>
            <a:ext cx="4689475" cy="600471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z="1600" b="1" dirty="0" smtClean="0"/>
              <a:t>Увеличение сроков выполнения регламентных процедур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600" dirty="0" smtClean="0"/>
              <a:t>Согласование Группы точек поставки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1400" dirty="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1400" dirty="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600" dirty="0" smtClean="0"/>
              <a:t>2009г.                                                                  2011 г.</a:t>
            </a:r>
            <a:endParaRPr lang="en-US" sz="1600" dirty="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en-US" sz="1600" dirty="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400" dirty="0" smtClean="0"/>
              <a:t>Принятие решение 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400" dirty="0" smtClean="0"/>
              <a:t>Правлением 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600" dirty="0" smtClean="0"/>
              <a:t>Установление соответствия АИИС КУЭ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1600" dirty="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1600" dirty="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600" dirty="0" smtClean="0"/>
              <a:t>2009г.                                                                  2011 г.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2000" b="1" dirty="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1400" b="1" dirty="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400" dirty="0" smtClean="0"/>
              <a:t>Регистрация ГТП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300" i="1" dirty="0" smtClean="0">
                <a:solidFill>
                  <a:srgbClr val="FF0000"/>
                </a:solidFill>
              </a:rPr>
              <a:t>(+ отдельное рассмотрение Правлением)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600" dirty="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400" dirty="0" smtClean="0"/>
              <a:t>Предоставление допуска</a:t>
            </a:r>
            <a:r>
              <a:rPr lang="ru-RU" sz="1400" b="1" dirty="0" smtClean="0"/>
              <a:t> 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300" i="1" dirty="0" smtClean="0">
                <a:solidFill>
                  <a:srgbClr val="FF0000"/>
                </a:solidFill>
              </a:rPr>
              <a:t>(+ отдельное рассмотрение Правлением)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en-US" sz="1300" i="1" dirty="0" smtClean="0">
              <a:solidFill>
                <a:srgbClr val="FF0000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en-US" sz="1400" dirty="0" smtClean="0"/>
              <a:t>+ </a:t>
            </a:r>
            <a:r>
              <a:rPr lang="ru-RU" sz="1400" dirty="0" smtClean="0"/>
              <a:t>пересылка документов между инфраструктурой, задержка их регистрации и т.п.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800" b="1" i="1" dirty="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400" b="1" dirty="0" smtClean="0"/>
              <a:t>МИНИМАЛЬНЫЙ срок          </a:t>
            </a:r>
            <a:r>
              <a:rPr lang="ru-RU" sz="1500" b="1" dirty="0" smtClean="0">
                <a:solidFill>
                  <a:srgbClr val="FF0000"/>
                </a:solidFill>
              </a:rPr>
              <a:t>превышает 104 раб. дня</a:t>
            </a:r>
            <a:endParaRPr lang="ru-RU" sz="1600" b="1" dirty="0" smtClean="0">
              <a:solidFill>
                <a:srgbClr val="FF0000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НА ПРАКТИКЕ – ЗАНИМАЕТ БОЛЕЕ ГОДА</a:t>
            </a:r>
          </a:p>
        </p:txBody>
      </p:sp>
      <p:sp>
        <p:nvSpPr>
          <p:cNvPr id="19458" name="Заголовок 5"/>
          <p:cNvSpPr>
            <a:spLocks noGrp="1"/>
          </p:cNvSpPr>
          <p:nvPr>
            <p:ph type="title" idx="4294967295"/>
          </p:nvPr>
        </p:nvSpPr>
        <p:spPr>
          <a:xfrm>
            <a:off x="914400" y="0"/>
            <a:ext cx="8229600" cy="849313"/>
          </a:xfrm>
        </p:spPr>
        <p:txBody>
          <a:bodyPr/>
          <a:lstStyle/>
          <a:p>
            <a:pPr algn="r" eaLnBrk="1" hangingPunct="1"/>
            <a:r>
              <a:rPr lang="ru-RU" sz="2800" b="1" dirty="0" smtClean="0"/>
              <a:t>Сокращение сроков </a:t>
            </a:r>
            <a:br>
              <a:rPr lang="ru-RU" sz="2800" b="1" dirty="0" smtClean="0"/>
            </a:br>
            <a:r>
              <a:rPr lang="ru-RU" sz="2800" b="1" dirty="0" smtClean="0"/>
              <a:t>и упрощение регламентных процедур</a:t>
            </a: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3847264883"/>
              </p:ext>
            </p:extLst>
          </p:nvPr>
        </p:nvGraphicFramePr>
        <p:xfrm>
          <a:off x="827510" y="3272222"/>
          <a:ext cx="2952328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4294040534"/>
              </p:ext>
            </p:extLst>
          </p:nvPr>
        </p:nvGraphicFramePr>
        <p:xfrm>
          <a:off x="611560" y="1636936"/>
          <a:ext cx="2952328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8" name="Прямая соединительная линия 17"/>
          <p:cNvCxnSpPr/>
          <p:nvPr/>
        </p:nvCxnSpPr>
        <p:spPr>
          <a:xfrm>
            <a:off x="4643438" y="809625"/>
            <a:ext cx="0" cy="6048375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трелка вправо 19"/>
          <p:cNvSpPr/>
          <p:nvPr/>
        </p:nvSpPr>
        <p:spPr>
          <a:xfrm>
            <a:off x="4703763" y="2860675"/>
            <a:ext cx="719137" cy="1655763"/>
          </a:xfrm>
          <a:prstGeom prst="rightArrow">
            <a:avLst/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63" name="TextBox 20"/>
          <p:cNvSpPr txBox="1">
            <a:spLocks noChangeArrowheads="1"/>
          </p:cNvSpPr>
          <p:nvPr/>
        </p:nvSpPr>
        <p:spPr bwMode="auto">
          <a:xfrm>
            <a:off x="5508625" y="2133600"/>
            <a:ext cx="3395663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ru-RU" sz="1600">
                <a:latin typeface="Calibri" pitchFamily="34" charset="0"/>
              </a:rPr>
              <a:t>Переход к от разрешительного к уведомительному порядку прохождения регламентных процедур:</a:t>
            </a:r>
          </a:p>
          <a:p>
            <a:r>
              <a:rPr lang="en-US" sz="1600">
                <a:latin typeface="Calibri" pitchFamily="34" charset="0"/>
              </a:rPr>
              <a:t>	</a:t>
            </a:r>
            <a:r>
              <a:rPr lang="ru-RU" sz="1600">
                <a:latin typeface="Calibri" pitchFamily="34" charset="0"/>
              </a:rPr>
              <a:t>вначале получение права, затем проверка соответствия требованиям.</a:t>
            </a:r>
          </a:p>
          <a:p>
            <a:pPr>
              <a:buFont typeface="Wingdings" pitchFamily="2" charset="2"/>
              <a:buChar char="ü"/>
            </a:pPr>
            <a:endParaRPr lang="ru-RU" sz="160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600">
                <a:latin typeface="Calibri" pitchFamily="34" charset="0"/>
              </a:rPr>
              <a:t>Сокращение сроков, параллельное выполнение процедур</a:t>
            </a:r>
          </a:p>
        </p:txBody>
      </p:sp>
      <p:sp>
        <p:nvSpPr>
          <p:cNvPr id="19464" name="Text Box 9"/>
          <p:cNvSpPr txBox="1">
            <a:spLocks noChangeArrowheads="1"/>
          </p:cNvSpPr>
          <p:nvPr/>
        </p:nvSpPr>
        <p:spPr bwMode="auto">
          <a:xfrm>
            <a:off x="2357436" y="2319338"/>
            <a:ext cx="13684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8000" rIns="18000" bIns="180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1600" b="1" dirty="0">
                <a:solidFill>
                  <a:srgbClr val="FF0000"/>
                </a:solidFill>
                <a:latin typeface="Calibri" pitchFamily="34" charset="0"/>
              </a:rPr>
              <a:t>+3 раб. дня</a:t>
            </a:r>
          </a:p>
        </p:txBody>
      </p: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2411413" y="4508500"/>
            <a:ext cx="13684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8000" rIns="18000" bIns="180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1600" b="1">
                <a:solidFill>
                  <a:srgbClr val="FF0000"/>
                </a:solidFill>
                <a:latin typeface="Calibri" pitchFamily="34" charset="0"/>
              </a:rPr>
              <a:t>+7 раб. дней</a:t>
            </a:r>
          </a:p>
        </p:txBody>
      </p:sp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2411413" y="3933825"/>
            <a:ext cx="13684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8000" rIns="18000" bIns="180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1600" b="1">
                <a:solidFill>
                  <a:srgbClr val="FF0000"/>
                </a:solidFill>
                <a:latin typeface="Calibri" pitchFamily="34" charset="0"/>
              </a:rPr>
              <a:t>+8 раб. дней</a:t>
            </a:r>
          </a:p>
        </p:txBody>
      </p:sp>
      <p:sp>
        <p:nvSpPr>
          <p:cNvPr id="19467" name="Line 12"/>
          <p:cNvSpPr>
            <a:spLocks noChangeShapeType="1"/>
          </p:cNvSpPr>
          <p:nvPr/>
        </p:nvSpPr>
        <p:spPr bwMode="auto">
          <a:xfrm>
            <a:off x="250824" y="6021288"/>
            <a:ext cx="4321175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A7318-BD7E-4D92-8503-5C830C91442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ъект 6"/>
          <p:cNvSpPr>
            <a:spLocks noGrp="1"/>
          </p:cNvSpPr>
          <p:nvPr>
            <p:ph idx="4294967295"/>
          </p:nvPr>
        </p:nvSpPr>
        <p:spPr>
          <a:xfrm>
            <a:off x="179388" y="620713"/>
            <a:ext cx="4464050" cy="5761037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1600" b="1" dirty="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600" b="1" dirty="0" smtClean="0"/>
              <a:t>Бюрократизм и усложнение процедур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1600" b="1" dirty="0" smtClean="0"/>
          </a:p>
          <a:p>
            <a:pPr marL="0" indent="0"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Calibri" pitchFamily="34" charset="0"/>
              <a:buChar char="×"/>
            </a:pPr>
            <a:r>
              <a:rPr lang="ru-RU" sz="1600" dirty="0" smtClean="0"/>
              <a:t>Излишнее количество экспертиз 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Calibri" pitchFamily="34" charset="0"/>
              <a:buChar char="×"/>
            </a:pPr>
            <a:r>
              <a:rPr lang="ru-RU" sz="1400" dirty="0" smtClean="0"/>
              <a:t>юридическая и техническая экспертизы для каждого комплекта документов при выполнении любой процедуры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Calibri" pitchFamily="34" charset="0"/>
              <a:buChar char="×"/>
            </a:pPr>
            <a:endParaRPr lang="ru-RU" sz="1400" dirty="0" smtClean="0"/>
          </a:p>
          <a:p>
            <a:pPr marL="0" indent="0"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Calibri" pitchFamily="34" charset="0"/>
              <a:buChar char="×"/>
            </a:pPr>
            <a:r>
              <a:rPr lang="ru-RU" sz="1600" dirty="0" smtClean="0"/>
              <a:t>Громоздкий документооборот</a:t>
            </a:r>
          </a:p>
          <a:p>
            <a:pPr marL="0" indent="0"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Calibri" pitchFamily="34" charset="0"/>
              <a:buChar char="×"/>
            </a:pPr>
            <a:endParaRPr lang="ru-RU" sz="1600" dirty="0" smtClean="0"/>
          </a:p>
          <a:p>
            <a:pPr marL="0" indent="0"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Calibri" pitchFamily="34" charset="0"/>
              <a:buChar char="×"/>
            </a:pPr>
            <a:r>
              <a:rPr lang="ru-RU" sz="1600" dirty="0" smtClean="0"/>
              <a:t>Для утверждения результатов регламентных процедур требуется решение Правления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Calibri" pitchFamily="34" charset="0"/>
              <a:buChar char="×"/>
            </a:pPr>
            <a:r>
              <a:rPr lang="ru-RU" sz="1400" dirty="0" smtClean="0"/>
              <a:t>Минимум три рабочих дня для утверждения Акта согласования ГТП, регистрации ГТП, предоставления доступа и пр.</a:t>
            </a:r>
          </a:p>
          <a:p>
            <a:pPr lvl="1"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Calibri" pitchFamily="34" charset="0"/>
              <a:buChar char="×"/>
            </a:pPr>
            <a:endParaRPr lang="ru-RU" sz="1400" dirty="0" smtClean="0"/>
          </a:p>
          <a:p>
            <a:pPr marL="0" indent="0"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Calibri" pitchFamily="34" charset="0"/>
              <a:buChar char="×"/>
            </a:pPr>
            <a:r>
              <a:rPr lang="ru-RU" sz="1600" dirty="0" smtClean="0"/>
              <a:t>Отрицательные заключения по формальным признакам</a:t>
            </a:r>
          </a:p>
          <a:p>
            <a:pPr marL="0" indent="0"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Calibri" pitchFamily="34" charset="0"/>
              <a:buChar char="×"/>
            </a:pPr>
            <a:endParaRPr lang="ru-RU" sz="1600" dirty="0" smtClean="0"/>
          </a:p>
          <a:p>
            <a:pPr marL="0" indent="0"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Calibri" pitchFamily="34" charset="0"/>
              <a:buChar char="×"/>
            </a:pPr>
            <a:r>
              <a:rPr lang="ru-RU" sz="1600" dirty="0" smtClean="0"/>
              <a:t>Исчисление регламентных сроков каждой процедуры заново после каждого отрицательного заключения</a:t>
            </a:r>
          </a:p>
          <a:p>
            <a:pPr marL="0" indent="0"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Arial" charset="0"/>
              <a:buNone/>
            </a:pPr>
            <a:endParaRPr lang="ru-RU" sz="1600" dirty="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1600" b="1" dirty="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2000" b="1" dirty="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dirty="0" smtClean="0"/>
          </a:p>
        </p:txBody>
      </p:sp>
      <p:sp>
        <p:nvSpPr>
          <p:cNvPr id="20482" name="Заголовок 5"/>
          <p:cNvSpPr>
            <a:spLocks noGrp="1"/>
          </p:cNvSpPr>
          <p:nvPr>
            <p:ph type="title" idx="4294967295"/>
          </p:nvPr>
        </p:nvSpPr>
        <p:spPr>
          <a:xfrm>
            <a:off x="914400" y="0"/>
            <a:ext cx="8229600" cy="849313"/>
          </a:xfrm>
        </p:spPr>
        <p:txBody>
          <a:bodyPr/>
          <a:lstStyle/>
          <a:p>
            <a:pPr algn="r" eaLnBrk="1" hangingPunct="1"/>
            <a:r>
              <a:rPr lang="ru-RU" sz="2800" b="1" dirty="0" smtClean="0"/>
              <a:t>Сокращение сроков </a:t>
            </a:r>
            <a:br>
              <a:rPr lang="ru-RU" sz="2800" b="1" dirty="0" smtClean="0"/>
            </a:br>
            <a:r>
              <a:rPr lang="ru-RU" sz="2800" b="1" dirty="0" smtClean="0"/>
              <a:t>и упрощение регламентных процедур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643438" y="1196752"/>
            <a:ext cx="0" cy="5442173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трелка вправо 19"/>
          <p:cNvSpPr/>
          <p:nvPr/>
        </p:nvSpPr>
        <p:spPr>
          <a:xfrm>
            <a:off x="4703763" y="2860675"/>
            <a:ext cx="719137" cy="1655763"/>
          </a:xfrm>
          <a:prstGeom prst="rightArrow">
            <a:avLst/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485" name="TextBox 20"/>
          <p:cNvSpPr txBox="1">
            <a:spLocks noChangeArrowheads="1"/>
          </p:cNvSpPr>
          <p:nvPr/>
        </p:nvSpPr>
        <p:spPr bwMode="auto">
          <a:xfrm>
            <a:off x="5422900" y="1979612"/>
            <a:ext cx="3395663" cy="32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sz="1600" dirty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600" dirty="0">
                <a:latin typeface="Calibri" pitchFamily="34" charset="0"/>
              </a:rPr>
              <a:t>Введение электронного документооборота </a:t>
            </a:r>
          </a:p>
          <a:p>
            <a:pPr>
              <a:buFont typeface="Wingdings" pitchFamily="2" charset="2"/>
              <a:buChar char="ü"/>
            </a:pPr>
            <a:endParaRPr lang="ru-RU" sz="1600" dirty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600" dirty="0">
                <a:latin typeface="Calibri" pitchFamily="34" charset="0"/>
              </a:rPr>
              <a:t>Упрощенный порядок принятия документов (исключение излишних согласований, гибкий подход к работе с заявителями, внедрение системы </a:t>
            </a:r>
            <a:r>
              <a:rPr lang="ru-RU" sz="1600" dirty="0" smtClean="0">
                <a:latin typeface="Calibri" pitchFamily="34" charset="0"/>
              </a:rPr>
              <a:t>отслеживани</a:t>
            </a:r>
            <a:r>
              <a:rPr lang="ru-RU" sz="1600" dirty="0">
                <a:latin typeface="Calibri" pitchFamily="34" charset="0"/>
              </a:rPr>
              <a:t>я</a:t>
            </a:r>
            <a:r>
              <a:rPr lang="ru-RU" sz="1600" dirty="0" smtClean="0">
                <a:latin typeface="Calibri" pitchFamily="34" charset="0"/>
              </a:rPr>
              <a:t> </a:t>
            </a:r>
            <a:r>
              <a:rPr lang="ru-RU" sz="1600" dirty="0">
                <a:latin typeface="Calibri" pitchFamily="34" charset="0"/>
              </a:rPr>
              <a:t>документов)</a:t>
            </a:r>
          </a:p>
          <a:p>
            <a:pPr>
              <a:buFont typeface="Wingdings" pitchFamily="2" charset="2"/>
              <a:buChar char="ü"/>
            </a:pPr>
            <a:endParaRPr lang="ru-RU" sz="1600" dirty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600" dirty="0">
                <a:latin typeface="Calibri" pitchFamily="34" charset="0"/>
              </a:rPr>
              <a:t>Отказ от принципа «презумпции виновности» участника рынка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A7318-BD7E-4D92-8503-5C830C91442E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ъект 6"/>
          <p:cNvSpPr>
            <a:spLocks noGrp="1"/>
          </p:cNvSpPr>
          <p:nvPr>
            <p:ph idx="4294967295"/>
          </p:nvPr>
        </p:nvSpPr>
        <p:spPr>
          <a:xfrm>
            <a:off x="179388" y="620713"/>
            <a:ext cx="4464050" cy="528955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2000" b="1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2000" b="1" smtClean="0"/>
              <a:t>Среднегодовая численность сотрудников НП «Совет рынка»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1400" b="1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600" smtClean="0"/>
              <a:t>2008г.                                                                  2010 г.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200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900" b="1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2000" b="1" smtClean="0"/>
              <a:t>Расходы НП «Совет рынка»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1200" b="1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ru-RU" sz="1600" smtClean="0"/>
              <a:t>2008г.                                                                  201</a:t>
            </a:r>
            <a:r>
              <a:rPr lang="en-US" sz="1600" smtClean="0"/>
              <a:t>2</a:t>
            </a:r>
            <a:r>
              <a:rPr lang="ru-RU" sz="1600" smtClean="0"/>
              <a:t> г</a:t>
            </a:r>
            <a:r>
              <a:rPr lang="en-US" sz="1600" smtClean="0"/>
              <a:t>.</a:t>
            </a:r>
            <a:endParaRPr lang="ru-RU" sz="160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200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ru-RU" sz="1600" smtClean="0"/>
          </a:p>
          <a:p>
            <a:pPr marL="0" indent="0"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Calibri" pitchFamily="34" charset="0"/>
              <a:buChar char="×"/>
            </a:pPr>
            <a:r>
              <a:rPr lang="ru-RU" sz="1600" smtClean="0"/>
              <a:t>Увеличение затрат при отсутствии роста эффективности</a:t>
            </a:r>
          </a:p>
          <a:p>
            <a:pPr marL="0" indent="0"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Calibri" pitchFamily="34" charset="0"/>
              <a:buChar char="×"/>
            </a:pPr>
            <a:r>
              <a:rPr lang="ru-RU" sz="1600" smtClean="0"/>
              <a:t>Увеличение штата не приводит к увеличению выполняемых в интересах членов НП функций</a:t>
            </a:r>
          </a:p>
          <a:p>
            <a:pPr marL="0" indent="0"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Calibri" pitchFamily="34" charset="0"/>
              <a:buChar char="×"/>
            </a:pPr>
            <a:r>
              <a:rPr lang="ru-RU" sz="1600" smtClean="0"/>
              <a:t>Отсутствие инициатив по внесению значимых изменений</a:t>
            </a:r>
          </a:p>
          <a:p>
            <a:pPr marL="0" indent="0"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Calibri" pitchFamily="34" charset="0"/>
              <a:buChar char="×"/>
            </a:pPr>
            <a:r>
              <a:rPr lang="ru-RU" sz="1600" smtClean="0"/>
              <a:t>Непрозрачность процедуры работы с внешними консультантами и отсутствие возможности ознакомиться с результатами у членов Партнерства</a:t>
            </a:r>
          </a:p>
          <a:p>
            <a:pPr marL="0" indent="0" eaLnBrk="1" hangingPunct="1">
              <a:spcBef>
                <a:spcPct val="0"/>
              </a:spcBef>
              <a:buClr>
                <a:srgbClr val="FF0000"/>
              </a:buClr>
              <a:buSzPct val="150000"/>
              <a:buFont typeface="Calibri" pitchFamily="34" charset="0"/>
              <a:buChar char="×"/>
            </a:pPr>
            <a:r>
              <a:rPr lang="ru-RU" sz="1600" smtClean="0"/>
              <a:t>Затягивание сроков принятия изменений в регламенты</a:t>
            </a:r>
          </a:p>
        </p:txBody>
      </p:sp>
      <p:sp>
        <p:nvSpPr>
          <p:cNvPr id="2150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914400" y="0"/>
            <a:ext cx="8229600" cy="849313"/>
          </a:xfrm>
        </p:spPr>
        <p:txBody>
          <a:bodyPr/>
          <a:lstStyle/>
          <a:p>
            <a:pPr marL="342900" lvl="0" indent="-342900" algn="r" eaLnBrk="1" hangingPunct="1">
              <a:spcBef>
                <a:spcPct val="20000"/>
              </a:spcBef>
            </a:pPr>
            <a:r>
              <a:rPr lang="ru-RU" sz="2800" b="1" dirty="0">
                <a:solidFill>
                  <a:prstClr val="black"/>
                </a:solidFill>
                <a:ea typeface="+mn-ea"/>
                <a:cs typeface="+mn-cs"/>
              </a:rPr>
              <a:t>Оптимизация системы управления, повышение прозрачности и снижение затрат</a:t>
            </a:r>
          </a:p>
        </p:txBody>
      </p:sp>
      <p:graphicFrame>
        <p:nvGraphicFramePr>
          <p:cNvPr id="9" name="Схема 8"/>
          <p:cNvGraphicFramePr/>
          <p:nvPr/>
        </p:nvGraphicFramePr>
        <p:xfrm>
          <a:off x="827584" y="1700808"/>
          <a:ext cx="2952328" cy="496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Схема 13"/>
          <p:cNvGraphicFramePr/>
          <p:nvPr/>
        </p:nvGraphicFramePr>
        <p:xfrm>
          <a:off x="827584" y="2860675"/>
          <a:ext cx="2952328" cy="496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18" name="Прямая соединительная линия 17"/>
          <p:cNvCxnSpPr/>
          <p:nvPr/>
        </p:nvCxnSpPr>
        <p:spPr>
          <a:xfrm>
            <a:off x="4643438" y="1196752"/>
            <a:ext cx="0" cy="5442173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трелка вправо 19"/>
          <p:cNvSpPr/>
          <p:nvPr/>
        </p:nvSpPr>
        <p:spPr>
          <a:xfrm>
            <a:off x="4703763" y="2860675"/>
            <a:ext cx="719137" cy="1655763"/>
          </a:xfrm>
          <a:prstGeom prst="rightArrow">
            <a:avLst/>
          </a:prstGeom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508625" y="1557338"/>
            <a:ext cx="3395663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+mn-lt"/>
              </a:rPr>
              <a:t>Оптимизация затрат , в т.ч. путем уменьшения бюрократических процедур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+mn-lt"/>
              </a:rPr>
              <a:t>Открытость и единые стандарты в работе с внешними партнерами, доступность результатов работы для всех членов Партнерства,</a:t>
            </a:r>
            <a:r>
              <a:rPr lang="ru-RU" sz="1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1600" dirty="0">
                <a:latin typeface="+mn-lt"/>
              </a:rPr>
              <a:t>введение стандартов раскрытия информации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+mn-lt"/>
              </a:rPr>
              <a:t>Внедрение </a:t>
            </a:r>
            <a:r>
              <a:rPr lang="ru-RU" sz="1600" dirty="0">
                <a:latin typeface="+mn-lt"/>
              </a:rPr>
              <a:t>системы мотивации руководства и персонала НП, в соответствии с факторами удовлетворенности </a:t>
            </a:r>
            <a:r>
              <a:rPr lang="ru-RU" sz="1600" dirty="0" smtClean="0">
                <a:latin typeface="+mn-lt"/>
              </a:rPr>
              <a:t>участников </a:t>
            </a:r>
            <a:r>
              <a:rPr lang="ru-RU" sz="1600" dirty="0">
                <a:latin typeface="+mn-lt"/>
              </a:rPr>
              <a:t>рынка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79838" y="3141663"/>
            <a:ext cx="665162" cy="3063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400" i="1" dirty="0">
                <a:latin typeface="+mj-lt"/>
              </a:rPr>
              <a:t>(план)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A7318-BD7E-4D92-8503-5C830C91442E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1069</Words>
  <Application>Microsoft Office PowerPoint</Application>
  <PresentationFormat>Экран (4:3)</PresentationFormat>
  <Paragraphs>238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 мерах по повышению эффективности и развитию НП «Совет рынка» </vt:lpstr>
      <vt:lpstr>Цели НП «Совет рынка»  в соответствии с Законом</vt:lpstr>
      <vt:lpstr>Презентация PowerPoint</vt:lpstr>
      <vt:lpstr>Презентация PowerPoint</vt:lpstr>
      <vt:lpstr>Активизация деятельности по созданию благоприятных условий для привлечения инвестиций в отрасль</vt:lpstr>
      <vt:lpstr>Презентация PowerPoint</vt:lpstr>
      <vt:lpstr>Сокращение сроков  и упрощение регламентных процедур</vt:lpstr>
      <vt:lpstr>Сокращение сроков  и упрощение регламентных процедур</vt:lpstr>
      <vt:lpstr>Оптимизация системы управления, повышение прозрачности и снижение затрат</vt:lpstr>
      <vt:lpstr>Более полное раскрытие информации о работе рынка</vt:lpstr>
      <vt:lpstr>Что необходимо предпринять?</vt:lpstr>
    </vt:vector>
  </TitlesOfParts>
  <Company>TNK-BP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Проблема: бюрократизм и несовершенство процедур</dc:title>
  <dc:creator>Zubkov, Pavel V.</dc:creator>
  <cp:lastModifiedBy>Воропаев Фёдор Николаевич</cp:lastModifiedBy>
  <cp:revision>67</cp:revision>
  <cp:lastPrinted>2012-02-15T11:53:58Z</cp:lastPrinted>
  <dcterms:created xsi:type="dcterms:W3CDTF">2012-02-13T14:15:27Z</dcterms:created>
  <dcterms:modified xsi:type="dcterms:W3CDTF">2012-03-02T08:44:03Z</dcterms:modified>
</cp:coreProperties>
</file>